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0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1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01" r:id="rId2"/>
    <p:sldId id="322" r:id="rId3"/>
    <p:sldId id="316" r:id="rId4"/>
    <p:sldId id="306" r:id="rId5"/>
    <p:sldId id="297" r:id="rId6"/>
    <p:sldId id="293" r:id="rId7"/>
    <p:sldId id="300" r:id="rId8"/>
    <p:sldId id="315" r:id="rId9"/>
    <p:sldId id="313" r:id="rId10"/>
    <p:sldId id="314" r:id="rId11"/>
    <p:sldId id="320" r:id="rId12"/>
    <p:sldId id="302" r:id="rId13"/>
    <p:sldId id="303" r:id="rId14"/>
    <p:sldId id="304" r:id="rId15"/>
    <p:sldId id="309" r:id="rId16"/>
    <p:sldId id="312" r:id="rId17"/>
    <p:sldId id="296" r:id="rId18"/>
    <p:sldId id="310" r:id="rId19"/>
    <p:sldId id="289" r:id="rId20"/>
    <p:sldId id="311" r:id="rId21"/>
    <p:sldId id="318" r:id="rId22"/>
    <p:sldId id="323" r:id="rId23"/>
    <p:sldId id="325" r:id="rId24"/>
    <p:sldId id="326" r:id="rId25"/>
    <p:sldId id="324" r:id="rId26"/>
    <p:sldId id="330" r:id="rId27"/>
    <p:sldId id="319" r:id="rId28"/>
    <p:sldId id="32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86FF"/>
    <a:srgbClr val="FF3E80"/>
    <a:srgbClr val="FFAA32"/>
    <a:srgbClr val="50D360"/>
    <a:srgbClr val="F45C22"/>
    <a:srgbClr val="FC76CA"/>
    <a:srgbClr val="E415FF"/>
    <a:srgbClr val="8776FE"/>
    <a:srgbClr val="AB84CF"/>
    <a:srgbClr val="FF7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81"/>
    <p:restoredTop sz="94675"/>
  </p:normalViewPr>
  <p:slideViewPr>
    <p:cSldViewPr snapToGrid="0">
      <p:cViewPr>
        <p:scale>
          <a:sx n="66" d="100"/>
          <a:sy n="66" d="100"/>
        </p:scale>
        <p:origin x="20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yash_1733/Downloads/Crowdfunding_projects_1%20Shaik%20A%20(1)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yash_1733/Downloads/Crowdfunding_projects_1%20Shaik%20A%20(1)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yash_1733/Downloads/Crowdfunding_projects_1%20Shaik%20A%20(1)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yash_1733/Downloads/Crowdfunding_projects_1%20Shaik%20A%20(1)%20(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yash_1733/Downloads/Crowdfunding%20(1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yash_1733/Downloads/Crowdfunding_projects_1%20Shaik%20A%20(1)%20(1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yash_1733/Downloads/Crowdfunding_projects_1%20Shaik%20A%20(1)%20(1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[Crowdfunding_projects_1 Shaik A (1) (1).xlsx]KPI-5!PivotTable5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5"/>
          </a:solidFill>
          <a:ln w="19050">
            <a:noFill/>
          </a:ln>
          <a:effectLst/>
        </c:spPr>
        <c:dLbl>
          <c:idx val="0"/>
          <c:layout>
            <c:manualLayout>
              <c:x val="-0.13355592654424039"/>
              <c:y val="4.68164794007494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 w="19050">
            <a:noFill/>
          </a:ln>
          <a:effectLst/>
        </c:spPr>
        <c:dLbl>
          <c:idx val="0"/>
          <c:layout>
            <c:manualLayout>
              <c:x val="-2.7824151363383415E-2"/>
              <c:y val="-0.1498127340823970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0.15581524763494714"/>
              <c:y val="-0.1498127340823970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 w="19050">
            <a:noFill/>
          </a:ln>
          <a:effectLst/>
        </c:spPr>
        <c:dLbl>
          <c:idx val="0"/>
          <c:layout>
            <c:manualLayout>
              <c:x val="0.11129660545353356"/>
              <c:y val="9.831460674157295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4"/>
          </a:solidFill>
          <a:ln w="19050">
            <a:noFill/>
          </a:ln>
          <a:effectLst/>
        </c:spPr>
        <c:dLbl>
          <c:idx val="0"/>
          <c:layout>
            <c:manualLayout>
              <c:x val="0"/>
              <c:y val="0.1732209737827713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3"/>
          </a:solidFill>
          <a:ln w="19050">
            <a:noFill/>
          </a:ln>
          <a:effectLst/>
        </c:spPr>
        <c:dLbl>
          <c:idx val="0"/>
          <c:layout>
            <c:manualLayout>
              <c:x val="-0.14468558708959378"/>
              <c:y val="7.022471910112350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0.15581524763494714"/>
              <c:y val="-0.1498127340823970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0.11129660545353356"/>
              <c:y val="9.831460674157295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-0.14468558708959378"/>
              <c:y val="7.022471910112350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0"/>
              <c:y val="0.1732209737827713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-0.13355592654424039"/>
              <c:y val="4.68164794007494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-2.7824151363383415E-2"/>
              <c:y val="-0.1498127340823970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19050"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0.15581524763494714"/>
              <c:y val="-0.1498127340823970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0.11129660545353356"/>
              <c:y val="9.831460674157295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-0.14468558708959378"/>
              <c:y val="7.022471910112350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0"/>
              <c:y val="0.1732209737827713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-0.13355592654424039"/>
              <c:y val="4.68164794007494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-2.7824151363383415E-2"/>
              <c:y val="-0.1498127340823970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19050"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0.15581524763494714"/>
              <c:y val="-0.1498127340823970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0.11129660545353356"/>
              <c:y val="9.831460674157295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-0.14468558708959378"/>
              <c:y val="7.022471910112350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0"/>
              <c:y val="0.1732209737827713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-0.13355592654424039"/>
              <c:y val="4.68164794007494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-2.7824151363383415E-2"/>
              <c:y val="-0.1498127340823970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19050"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0.15581524763494714"/>
              <c:y val="-0.1498127340823970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0.11129660545353356"/>
              <c:y val="9.831460674157295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-0.14468558708959378"/>
              <c:y val="7.022471910112350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0"/>
              <c:y val="0.1732209737827713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-0.13355592654424039"/>
              <c:y val="4.68164794007494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-2.7824151363383415E-2"/>
              <c:y val="-0.1498127340823970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doughnutChart>
        <c:varyColors val="1"/>
        <c:ser>
          <c:idx val="0"/>
          <c:order val="0"/>
          <c:tx>
            <c:strRef>
              <c:f>'KPI-5'!$D$5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0D7-024E-BC24-6E408F7B802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0D7-024E-BC24-6E408F7B802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0D7-024E-BC24-6E408F7B8026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0D7-024E-BC24-6E408F7B8026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A0D7-024E-BC24-6E408F7B8026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A0D7-024E-BC24-6E408F7B8026}"/>
              </c:ext>
            </c:extLst>
          </c:dPt>
          <c:dLbls>
            <c:dLbl>
              <c:idx val="0"/>
              <c:layout>
                <c:manualLayout>
                  <c:x val="0.15581524763494714"/>
                  <c:y val="-0.14981273408239704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0D7-024E-BC24-6E408F7B8026}"/>
                </c:ext>
              </c:extLst>
            </c:dLbl>
            <c:dLbl>
              <c:idx val="1"/>
              <c:layout>
                <c:manualLayout>
                  <c:x val="0.11129660545353356"/>
                  <c:y val="9.8314606741572955E-2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0D7-024E-BC24-6E408F7B8026}"/>
                </c:ext>
              </c:extLst>
            </c:dLbl>
            <c:dLbl>
              <c:idx val="2"/>
              <c:layout>
                <c:manualLayout>
                  <c:x val="1.5506446383151051E-2"/>
                  <c:y val="0.16965355411225755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0D7-024E-BC24-6E408F7B8026}"/>
                </c:ext>
              </c:extLst>
            </c:dLbl>
            <c:dLbl>
              <c:idx val="3"/>
              <c:layout>
                <c:manualLayout>
                  <c:x val="-0.17475497704812012"/>
                  <c:y val="6.5506446453173092E-2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0D7-024E-BC24-6E408F7B8026}"/>
                </c:ext>
              </c:extLst>
            </c:dLbl>
            <c:dLbl>
              <c:idx val="4"/>
              <c:layout>
                <c:manualLayout>
                  <c:x val="-0.13355592654424039"/>
                  <c:y val="4.681647940074949E-3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0D7-024E-BC24-6E408F7B8026}"/>
                </c:ext>
              </c:extLst>
            </c:dLbl>
            <c:dLbl>
              <c:idx val="5"/>
              <c:layout>
                <c:manualLayout>
                  <c:x val="-0.14733525173198936"/>
                  <c:y val="-9.0428395187412927E-2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A0D7-024E-BC24-6E408F7B8026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'KPI-5'!$C$6:$C$12</c:f>
              <c:strCache>
                <c:ptCount val="6"/>
                <c:pt idx="0">
                  <c:v>canceled</c:v>
                </c:pt>
                <c:pt idx="1">
                  <c:v>failed</c:v>
                </c:pt>
                <c:pt idx="2">
                  <c:v>live</c:v>
                </c:pt>
                <c:pt idx="3">
                  <c:v>purged</c:v>
                </c:pt>
                <c:pt idx="4">
                  <c:v>successful</c:v>
                </c:pt>
                <c:pt idx="5">
                  <c:v>suspended</c:v>
                </c:pt>
              </c:strCache>
            </c:strRef>
          </c:cat>
          <c:val>
            <c:numRef>
              <c:f>'KPI-5'!$D$6:$D$12</c:f>
              <c:numCache>
                <c:formatCode>0.00,"K"</c:formatCode>
                <c:ptCount val="6"/>
                <c:pt idx="0">
                  <c:v>32498</c:v>
                </c:pt>
                <c:pt idx="1">
                  <c:v>188239</c:v>
                </c:pt>
                <c:pt idx="2">
                  <c:v>3163</c:v>
                </c:pt>
                <c:pt idx="3">
                  <c:v>178</c:v>
                </c:pt>
                <c:pt idx="4">
                  <c:v>140313</c:v>
                </c:pt>
                <c:pt idx="5">
                  <c:v>1501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0D7-024E-BC24-6E408F7B802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>
              <a:glow rad="59723">
                <a:srgbClr val="F45C22"/>
              </a:glow>
            </a:effectLst>
          </c:spPr>
          <c:marker>
            <c:symbol val="none"/>
          </c:marker>
          <c:dLbls>
            <c:dLbl>
              <c:idx val="2"/>
              <c:layout>
                <c:manualLayout>
                  <c:x val="-6.9512501166524403E-3"/>
                  <c:y val="-2.17839745847912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790-AE4B-AE27-B4D2A9D5357E}"/>
                </c:ext>
              </c:extLst>
            </c:dLbl>
            <c:dLbl>
              <c:idx val="3"/>
              <c:layout>
                <c:manualLayout>
                  <c:x val="-1.7378125291632215E-3"/>
                  <c:y val="-2.72299682309890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790-AE4B-AE27-B4D2A9D5357E}"/>
                </c:ext>
              </c:extLst>
            </c:dLbl>
            <c:dLbl>
              <c:idx val="4"/>
              <c:layout>
                <c:manualLayout>
                  <c:x val="-1.7378125291632215E-3"/>
                  <c:y val="-1.36149841154945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790-AE4B-AE27-B4D2A9D535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&lt; 1000</c:v>
                </c:pt>
                <c:pt idx="1">
                  <c:v>1001-5000</c:v>
                </c:pt>
                <c:pt idx="2">
                  <c:v>5001-10000</c:v>
                </c:pt>
                <c:pt idx="3">
                  <c:v>10001-20000</c:v>
                </c:pt>
                <c:pt idx="4">
                  <c:v>20001-500000</c:v>
                </c:pt>
                <c:pt idx="5">
                  <c:v>50000+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0.22159999999999999</c:v>
                </c:pt>
                <c:pt idx="1">
                  <c:v>0.3866</c:v>
                </c:pt>
                <c:pt idx="2">
                  <c:v>0.17599999999999999</c:v>
                </c:pt>
                <c:pt idx="3">
                  <c:v>0.1143</c:v>
                </c:pt>
                <c:pt idx="4">
                  <c:v>7.8600000000000003E-2</c:v>
                </c:pt>
                <c:pt idx="5">
                  <c:v>2.2800000000000001E-2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790-AE4B-AE27-B4D2A9D5357E}"/>
            </c:ext>
          </c:extLst>
        </c:ser>
        <c:dLbls>
          <c:dLblPos val="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71613215"/>
        <c:axId val="1008766800"/>
      </c:lineChart>
      <c:catAx>
        <c:axId val="1371613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8766800"/>
        <c:crosses val="autoZero"/>
        <c:auto val="1"/>
        <c:lblAlgn val="ctr"/>
        <c:lblOffset val="100"/>
        <c:noMultiLvlLbl val="0"/>
      </c:catAx>
      <c:valAx>
        <c:axId val="100876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1613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AB8-9641-B329-4005D9CB940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AB8-9641-B329-4005D9CB940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AB8-9641-B329-4005D9CB940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AB8-9641-B329-4005D9CB9404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5AB8-9641-B329-4005D9CB9404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5AB8-9641-B329-4005D9CB9404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5AB8-9641-B329-4005D9CB9404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5AB8-9641-B329-4005D9CB9404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5AB8-9641-B329-4005D9CB9404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5AB8-9641-B329-4005D9CB940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Art</c:v>
                </c:pt>
                <c:pt idx="1">
                  <c:v>Documentary</c:v>
                </c:pt>
                <c:pt idx="2">
                  <c:v>Food</c:v>
                </c:pt>
                <c:pt idx="3">
                  <c:v>Indie Rock</c:v>
                </c:pt>
                <c:pt idx="4">
                  <c:v>Music</c:v>
                </c:pt>
                <c:pt idx="5">
                  <c:v>Product Design</c:v>
                </c:pt>
                <c:pt idx="6">
                  <c:v>Rock</c:v>
                </c:pt>
                <c:pt idx="7">
                  <c:v>Shorts</c:v>
                </c:pt>
                <c:pt idx="8">
                  <c:v>Tabletop Games</c:v>
                </c:pt>
                <c:pt idx="9">
                  <c:v>Theater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6.5500000000000003E-2</c:v>
                </c:pt>
                <c:pt idx="1">
                  <c:v>0.1</c:v>
                </c:pt>
                <c:pt idx="2">
                  <c:v>5.4600000000000003E-2</c:v>
                </c:pt>
                <c:pt idx="3">
                  <c:v>5.9200000000000003E-2</c:v>
                </c:pt>
                <c:pt idx="4">
                  <c:v>0.1429</c:v>
                </c:pt>
                <c:pt idx="5">
                  <c:v>0.1666</c:v>
                </c:pt>
                <c:pt idx="6">
                  <c:v>5.67E-2</c:v>
                </c:pt>
                <c:pt idx="7">
                  <c:v>0.11</c:v>
                </c:pt>
                <c:pt idx="8">
                  <c:v>0.17430000000000001</c:v>
                </c:pt>
                <c:pt idx="9">
                  <c:v>7.0199999999999999E-2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5AB8-9641-B329-4005D9CB940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385-264A-896A-A21A25FC75B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385-264A-896A-A21A25FC75B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385-264A-896A-A21A25FC75B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385-264A-896A-A21A25FC75B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385-264A-896A-A21A25FC75BD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385-264A-896A-A21A25FC75BD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8385-264A-896A-A21A25FC75BD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8385-264A-896A-A21A25FC75BD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8385-264A-896A-A21A25FC75BD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8385-264A-896A-A21A25FC75B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Art</c:v>
                </c:pt>
                <c:pt idx="1">
                  <c:v>Documentary</c:v>
                </c:pt>
                <c:pt idx="2">
                  <c:v>Food</c:v>
                </c:pt>
                <c:pt idx="3">
                  <c:v>Indie Rock</c:v>
                </c:pt>
                <c:pt idx="4">
                  <c:v>Music</c:v>
                </c:pt>
                <c:pt idx="5">
                  <c:v>Product Design</c:v>
                </c:pt>
                <c:pt idx="6">
                  <c:v>Rock</c:v>
                </c:pt>
                <c:pt idx="7">
                  <c:v>Shorts</c:v>
                </c:pt>
                <c:pt idx="8">
                  <c:v>Tabletop Games</c:v>
                </c:pt>
                <c:pt idx="9">
                  <c:v>Theater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6.5500000000000003E-2</c:v>
                </c:pt>
                <c:pt idx="1">
                  <c:v>0.1</c:v>
                </c:pt>
                <c:pt idx="2">
                  <c:v>5.4600000000000003E-2</c:v>
                </c:pt>
                <c:pt idx="3">
                  <c:v>5.9200000000000003E-2</c:v>
                </c:pt>
                <c:pt idx="4">
                  <c:v>0.1429</c:v>
                </c:pt>
                <c:pt idx="5">
                  <c:v>0.1666</c:v>
                </c:pt>
                <c:pt idx="6">
                  <c:v>5.67E-2</c:v>
                </c:pt>
                <c:pt idx="7">
                  <c:v>0.11</c:v>
                </c:pt>
                <c:pt idx="8">
                  <c:v>0.17430000000000001</c:v>
                </c:pt>
                <c:pt idx="9">
                  <c:v>7.0199999999999999E-2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385-264A-896A-A21A25FC75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[Crowdfunding_projects_1 Shaik A (1) (1).xlsx]KPI-5!PivotTable6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'KPI-5'!$G$5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rgbClr val="B22C8F">
                    <a:shade val="30000"/>
                    <a:satMod val="115000"/>
                  </a:srgbClr>
                </a:gs>
                <a:gs pos="50000">
                  <a:srgbClr val="B22C8F">
                    <a:shade val="67500"/>
                    <a:satMod val="115000"/>
                  </a:srgbClr>
                </a:gs>
                <a:gs pos="100000">
                  <a:srgbClr val="B22C8F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'KPI-5'!$F$6:$F$16</c:f>
              <c:strCache>
                <c:ptCount val="10"/>
                <c:pt idx="0">
                  <c:v>Austin</c:v>
                </c:pt>
                <c:pt idx="1">
                  <c:v>Atlanta</c:v>
                </c:pt>
                <c:pt idx="2">
                  <c:v>Portland</c:v>
                </c:pt>
                <c:pt idx="3">
                  <c:v>Seattle</c:v>
                </c:pt>
                <c:pt idx="4">
                  <c:v>Brooklyn</c:v>
                </c:pt>
                <c:pt idx="5">
                  <c:v>San Francisco</c:v>
                </c:pt>
                <c:pt idx="6">
                  <c:v>Chicago</c:v>
                </c:pt>
                <c:pt idx="7">
                  <c:v>London</c:v>
                </c:pt>
                <c:pt idx="8">
                  <c:v>New York</c:v>
                </c:pt>
                <c:pt idx="9">
                  <c:v>Los Angeles</c:v>
                </c:pt>
              </c:strCache>
            </c:strRef>
          </c:cat>
          <c:val>
            <c:numRef>
              <c:f>'KPI-5'!$G$6:$G$16</c:f>
              <c:numCache>
                <c:formatCode>0.00,"K"</c:formatCode>
                <c:ptCount val="10"/>
                <c:pt idx="0">
                  <c:v>3897</c:v>
                </c:pt>
                <c:pt idx="1">
                  <c:v>4346</c:v>
                </c:pt>
                <c:pt idx="2">
                  <c:v>4820</c:v>
                </c:pt>
                <c:pt idx="3">
                  <c:v>4886</c:v>
                </c:pt>
                <c:pt idx="4">
                  <c:v>5613</c:v>
                </c:pt>
                <c:pt idx="5">
                  <c:v>6235</c:v>
                </c:pt>
                <c:pt idx="6">
                  <c:v>7231</c:v>
                </c:pt>
                <c:pt idx="7">
                  <c:v>11632</c:v>
                </c:pt>
                <c:pt idx="8">
                  <c:v>14154</c:v>
                </c:pt>
                <c:pt idx="9">
                  <c:v>18582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55-B148-97E7-BE6BEDB6559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7"/>
        <c:shape val="box"/>
        <c:axId val="912995392"/>
        <c:axId val="913004032"/>
        <c:axId val="0"/>
      </c:bar3DChart>
      <c:catAx>
        <c:axId val="9129953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004032"/>
        <c:crosses val="autoZero"/>
        <c:auto val="1"/>
        <c:lblAlgn val="ctr"/>
        <c:lblOffset val="100"/>
        <c:noMultiLvlLbl val="0"/>
      </c:catAx>
      <c:valAx>
        <c:axId val="913004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555858"/>
              </a:solidFill>
              <a:round/>
            </a:ln>
            <a:effectLst/>
          </c:spPr>
        </c:majorGridlines>
        <c:numFmt formatCode="0.00,&quot;K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2995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[Crowdfunding_projects_1 Shaik A (1) (1).xlsx]KPI-5!PivotTable7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'KPI-5'!$J$5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44A-BE4A-9D43-5DB00AC628B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44A-BE4A-9D43-5DB00AC628B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44A-BE4A-9D43-5DB00AC628B4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44A-BE4A-9D43-5DB00AC628B4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44A-BE4A-9D43-5DB00AC628B4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744A-BE4A-9D43-5DB00AC628B4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744A-BE4A-9D43-5DB00AC628B4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744A-BE4A-9D43-5DB00AC628B4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744A-BE4A-9D43-5DB00AC628B4}"/>
              </c:ext>
            </c:extLst>
          </c:dPt>
          <c:dPt>
            <c:idx val="9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744A-BE4A-9D43-5DB00AC628B4}"/>
              </c:ext>
            </c:extLst>
          </c:dPt>
          <c:dLbls>
            <c:dLbl>
              <c:idx val="3"/>
              <c:layout>
                <c:manualLayout>
                  <c:x val="-6.5222833182026642E-17"/>
                  <c:y val="0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4A-BE4A-9D43-5DB00AC628B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'KPI-5'!$I$6:$I$16</c:f>
              <c:strCache>
                <c:ptCount val="10"/>
                <c:pt idx="0">
                  <c:v>Product Design</c:v>
                </c:pt>
                <c:pt idx="1">
                  <c:v>Tabletop Games</c:v>
                </c:pt>
                <c:pt idx="2">
                  <c:v>Music</c:v>
                </c:pt>
                <c:pt idx="3">
                  <c:v>Documentary</c:v>
                </c:pt>
                <c:pt idx="4">
                  <c:v>Video Games</c:v>
                </c:pt>
                <c:pt idx="5">
                  <c:v>Shorts</c:v>
                </c:pt>
                <c:pt idx="6">
                  <c:v>Food</c:v>
                </c:pt>
                <c:pt idx="7">
                  <c:v>Film &amp; Video</c:v>
                </c:pt>
                <c:pt idx="8">
                  <c:v>Fiction</c:v>
                </c:pt>
                <c:pt idx="9">
                  <c:v>Art</c:v>
                </c:pt>
              </c:strCache>
            </c:strRef>
          </c:cat>
          <c:val>
            <c:numRef>
              <c:f>'KPI-5'!$J$6:$J$16</c:f>
              <c:numCache>
                <c:formatCode>0.00,"K"</c:formatCode>
                <c:ptCount val="10"/>
                <c:pt idx="0">
                  <c:v>22277</c:v>
                </c:pt>
                <c:pt idx="1">
                  <c:v>15618</c:v>
                </c:pt>
                <c:pt idx="2">
                  <c:v>15194</c:v>
                </c:pt>
                <c:pt idx="3">
                  <c:v>14076</c:v>
                </c:pt>
                <c:pt idx="4">
                  <c:v>11284</c:v>
                </c:pt>
                <c:pt idx="5">
                  <c:v>10958</c:v>
                </c:pt>
                <c:pt idx="6">
                  <c:v>9761</c:v>
                </c:pt>
                <c:pt idx="7">
                  <c:v>9325</c:v>
                </c:pt>
                <c:pt idx="8">
                  <c:v>8304</c:v>
                </c:pt>
                <c:pt idx="9">
                  <c:v>7927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744A-BE4A-9D43-5DB00AC628B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[Crowdfunding_projects_1 Shaik A (1) (1).xlsx]KPI-5!PivotTable7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'KPI-5'!$J$5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explosion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100-D44F-AD71-9FFE72E04B86}"/>
              </c:ext>
            </c:extLst>
          </c:dPt>
          <c:dPt>
            <c:idx val="1"/>
            <c:bubble3D val="0"/>
            <c:explosion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100-D44F-AD71-9FFE72E04B86}"/>
              </c:ext>
            </c:extLst>
          </c:dPt>
          <c:dPt>
            <c:idx val="2"/>
            <c:bubble3D val="0"/>
            <c:explosion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100-D44F-AD71-9FFE72E04B86}"/>
              </c:ext>
            </c:extLst>
          </c:dPt>
          <c:dPt>
            <c:idx val="3"/>
            <c:bubble3D val="0"/>
            <c:explosion val="8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100-D44F-AD71-9FFE72E04B86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100-D44F-AD71-9FFE72E04B86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100-D44F-AD71-9FFE72E04B86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F100-D44F-AD71-9FFE72E04B86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F100-D44F-AD71-9FFE72E04B86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F100-D44F-AD71-9FFE72E04B86}"/>
              </c:ext>
            </c:extLst>
          </c:dPt>
          <c:dPt>
            <c:idx val="9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F100-D44F-AD71-9FFE72E04B86}"/>
              </c:ext>
            </c:extLst>
          </c:dPt>
          <c:dLbls>
            <c:dLbl>
              <c:idx val="3"/>
              <c:layout>
                <c:manualLayout>
                  <c:x val="-6.5222833182026642E-17"/>
                  <c:y val="0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100-D44F-AD71-9FFE72E04B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'KPI-5'!$I$6:$I$16</c:f>
              <c:strCache>
                <c:ptCount val="10"/>
                <c:pt idx="0">
                  <c:v>Product Design</c:v>
                </c:pt>
                <c:pt idx="1">
                  <c:v>Tabletop Games</c:v>
                </c:pt>
                <c:pt idx="2">
                  <c:v>Music</c:v>
                </c:pt>
                <c:pt idx="3">
                  <c:v>Documentary</c:v>
                </c:pt>
                <c:pt idx="4">
                  <c:v>Video Games</c:v>
                </c:pt>
                <c:pt idx="5">
                  <c:v>Shorts</c:v>
                </c:pt>
                <c:pt idx="6">
                  <c:v>Food</c:v>
                </c:pt>
                <c:pt idx="7">
                  <c:v>Film &amp; Video</c:v>
                </c:pt>
                <c:pt idx="8">
                  <c:v>Fiction</c:v>
                </c:pt>
                <c:pt idx="9">
                  <c:v>Art</c:v>
                </c:pt>
              </c:strCache>
            </c:strRef>
          </c:cat>
          <c:val>
            <c:numRef>
              <c:f>'KPI-5'!$J$6:$J$16</c:f>
              <c:numCache>
                <c:formatCode>0.00,"K"</c:formatCode>
                <c:ptCount val="10"/>
                <c:pt idx="0">
                  <c:v>22277</c:v>
                </c:pt>
                <c:pt idx="1">
                  <c:v>15618</c:v>
                </c:pt>
                <c:pt idx="2">
                  <c:v>15194</c:v>
                </c:pt>
                <c:pt idx="3">
                  <c:v>14076</c:v>
                </c:pt>
                <c:pt idx="4">
                  <c:v>11284</c:v>
                </c:pt>
                <c:pt idx="5">
                  <c:v>10958</c:v>
                </c:pt>
                <c:pt idx="6">
                  <c:v>9761</c:v>
                </c:pt>
                <c:pt idx="7">
                  <c:v>9325</c:v>
                </c:pt>
                <c:pt idx="8">
                  <c:v>8304</c:v>
                </c:pt>
                <c:pt idx="9">
                  <c:v>7927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F100-D44F-AD71-9FFE72E04B8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PowerPoint]Sheet1'!$B$1</c:f>
              <c:strCache>
                <c:ptCount val="1"/>
                <c:pt idx="0">
                  <c:v> No. of projects</c:v>
                </c:pt>
              </c:strCache>
            </c:strRef>
          </c:tx>
          <c:spPr>
            <a:gradFill flip="none" rotWithShape="1">
              <a:gsLst>
                <a:gs pos="0">
                  <a:srgbClr val="B22C8F">
                    <a:shade val="30000"/>
                    <a:satMod val="115000"/>
                    <a:alpha val="40000"/>
                  </a:srgbClr>
                </a:gs>
                <a:gs pos="50000">
                  <a:srgbClr val="B22C8F">
                    <a:shade val="67500"/>
                    <a:satMod val="115000"/>
                    <a:alpha val="70000"/>
                  </a:srgbClr>
                </a:gs>
                <a:gs pos="100000">
                  <a:srgbClr val="B22C8F">
                    <a:shade val="100000"/>
                    <a:satMod val="115000"/>
                    <a:alpha val="9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'[Chart in Microsoft PowerPoint]Sheet1'!$A$2:$A$12</c:f>
              <c:numCache>
                <c:formatCode>General</c:formatCode>
                <c:ptCount val="11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</c:numCache>
            </c:numRef>
          </c:cat>
          <c:val>
            <c:numRef>
              <c:f>'[Chart in Microsoft PowerPoint]Sheet1'!$B$2:$B$12</c:f>
              <c:numCache>
                <c:formatCode>0.00,"K"</c:formatCode>
                <c:ptCount val="11"/>
                <c:pt idx="0">
                  <c:v>1310</c:v>
                </c:pt>
                <c:pt idx="1">
                  <c:v>9840</c:v>
                </c:pt>
                <c:pt idx="2">
                  <c:v>24360</c:v>
                </c:pt>
                <c:pt idx="3">
                  <c:v>39220</c:v>
                </c:pt>
                <c:pt idx="4">
                  <c:v>41560</c:v>
                </c:pt>
                <c:pt idx="5">
                  <c:v>59160</c:v>
                </c:pt>
                <c:pt idx="6">
                  <c:v>58100</c:v>
                </c:pt>
                <c:pt idx="7">
                  <c:v>46160</c:v>
                </c:pt>
                <c:pt idx="8">
                  <c:v>47270</c:v>
                </c:pt>
                <c:pt idx="9">
                  <c:v>3741</c:v>
                </c:pt>
                <c:pt idx="10">
                  <c:v>1520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90-8F46-925A-1BB1866D63B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9"/>
        <c:overlap val="-27"/>
        <c:axId val="974715200"/>
        <c:axId val="974717472"/>
      </c:barChart>
      <c:lineChart>
        <c:grouping val="standard"/>
        <c:varyColors val="0"/>
        <c:ser>
          <c:idx val="1"/>
          <c:order val="1"/>
          <c:tx>
            <c:strRef>
              <c:f>'[Chart in Microsoft PowerPoint]Sheet1'!$C$1</c:f>
              <c:strCache>
                <c:ptCount val="1"/>
                <c:pt idx="0">
                  <c:v>% of total of successful projects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'[Chart in Microsoft PowerPoint]Sheet1'!$A$2:$A$12</c:f>
              <c:numCache>
                <c:formatCode>General</c:formatCode>
                <c:ptCount val="11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</c:numCache>
            </c:numRef>
          </c:cat>
          <c:val>
            <c:numRef>
              <c:f>'[Chart in Microsoft PowerPoint]Sheet1'!$C$2:$C$12</c:f>
              <c:numCache>
                <c:formatCode>0.00%</c:formatCode>
                <c:ptCount val="11"/>
                <c:pt idx="0">
                  <c:v>4.1000000000000003E-3</c:v>
                </c:pt>
                <c:pt idx="1">
                  <c:v>3.0499999999999999E-2</c:v>
                </c:pt>
                <c:pt idx="2">
                  <c:v>7.8799999999999995E-2</c:v>
                </c:pt>
                <c:pt idx="3">
                  <c:v>0.1205</c:v>
                </c:pt>
                <c:pt idx="4">
                  <c:v>0.1283</c:v>
                </c:pt>
                <c:pt idx="5">
                  <c:v>0.13730000000000001</c:v>
                </c:pt>
                <c:pt idx="6">
                  <c:v>0.13089999999999999</c:v>
                </c:pt>
                <c:pt idx="7">
                  <c:v>0.1182</c:v>
                </c:pt>
                <c:pt idx="8">
                  <c:v>0.13320000000000001</c:v>
                </c:pt>
                <c:pt idx="9">
                  <c:v>0.11799999999999999</c:v>
                </c:pt>
                <c:pt idx="10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90-8F46-925A-1BB1866D63B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97664815"/>
        <c:axId val="1297834239"/>
      </c:lineChart>
      <c:catAx>
        <c:axId val="974715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4717472"/>
        <c:crosses val="autoZero"/>
        <c:auto val="1"/>
        <c:lblAlgn val="ctr"/>
        <c:lblOffset val="100"/>
        <c:noMultiLvlLbl val="0"/>
      </c:catAx>
      <c:valAx>
        <c:axId val="974717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65000"/>
                  <a:lumOff val="35000"/>
                  <a:alpha val="70000"/>
                </a:schemeClr>
              </a:solidFill>
              <a:round/>
            </a:ln>
            <a:effectLst/>
          </c:spPr>
        </c:majorGridlines>
        <c:numFmt formatCode="0.00,&quot;K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4715200"/>
        <c:crosses val="autoZero"/>
        <c:crossBetween val="between"/>
      </c:valAx>
      <c:valAx>
        <c:axId val="1297834239"/>
        <c:scaling>
          <c:orientation val="minMax"/>
          <c:max val="0.5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7664815"/>
        <c:crosses val="max"/>
        <c:crossBetween val="between"/>
      </c:valAx>
      <c:catAx>
        <c:axId val="1297664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9783423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PowerPoint]Sheet1'!$B$1</c:f>
              <c:strCache>
                <c:ptCount val="1"/>
                <c:pt idx="0">
                  <c:v>No. of projects</c:v>
                </c:pt>
              </c:strCache>
            </c:strRef>
          </c:tx>
          <c:spPr>
            <a:gradFill flip="none" rotWithShape="1">
              <a:gsLst>
                <a:gs pos="0">
                  <a:srgbClr val="F83E41">
                    <a:shade val="30000"/>
                    <a:satMod val="115000"/>
                    <a:alpha val="40456"/>
                  </a:srgbClr>
                </a:gs>
                <a:gs pos="50000">
                  <a:srgbClr val="F83E41">
                    <a:shade val="67500"/>
                    <a:satMod val="115000"/>
                    <a:alpha val="70169"/>
                  </a:srgbClr>
                </a:gs>
                <a:gs pos="100000">
                  <a:srgbClr val="F83E41">
                    <a:shade val="100000"/>
                    <a:satMod val="115000"/>
                    <a:alpha val="89995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'[Chart in Microsoft PowerPoint]Sheet1'!$B$2:$B$13</c:f>
              <c:numCache>
                <c:formatCode>0.00,"K"</c:formatCode>
                <c:ptCount val="12"/>
                <c:pt idx="0">
                  <c:v>3116</c:v>
                </c:pt>
                <c:pt idx="1">
                  <c:v>2881</c:v>
                </c:pt>
                <c:pt idx="2">
                  <c:v>3341</c:v>
                </c:pt>
                <c:pt idx="3">
                  <c:v>3094</c:v>
                </c:pt>
                <c:pt idx="4">
                  <c:v>3209</c:v>
                </c:pt>
                <c:pt idx="5">
                  <c:v>2974</c:v>
                </c:pt>
                <c:pt idx="6">
                  <c:v>3610</c:v>
                </c:pt>
                <c:pt idx="7">
                  <c:v>3169</c:v>
                </c:pt>
                <c:pt idx="8">
                  <c:v>3027</c:v>
                </c:pt>
                <c:pt idx="9">
                  <c:v>3139</c:v>
                </c:pt>
                <c:pt idx="10">
                  <c:v>2832</c:v>
                </c:pt>
                <c:pt idx="11">
                  <c:v>2199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C7-9A4F-8A08-9DB9C051B6C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33"/>
        <c:axId val="1414677071"/>
        <c:axId val="1414679071"/>
      </c:barChart>
      <c:lineChart>
        <c:grouping val="standard"/>
        <c:varyColors val="0"/>
        <c:ser>
          <c:idx val="1"/>
          <c:order val="1"/>
          <c:tx>
            <c:strRef>
              <c:f>'[Chart in Microsoft PowerPoint]Sheet1'!$C$1</c:f>
              <c:strCache>
                <c:ptCount val="1"/>
                <c:pt idx="0">
                  <c:v>% of total of successful projects</c:v>
                </c:pt>
              </c:strCache>
            </c:strRef>
          </c:tx>
          <c:spPr>
            <a:ln w="31750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4.1618497109826603E-2"/>
                  <c:y val="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4C7-9A4F-8A08-9DB9C051B6CC}"/>
                </c:ext>
              </c:extLst>
            </c:dLbl>
            <c:dLbl>
              <c:idx val="1"/>
              <c:layout>
                <c:manualLayout>
                  <c:x val="-3.9306358381502891E-2"/>
                  <c:y val="4.62962962962962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4C7-9A4F-8A08-9DB9C051B6CC}"/>
                </c:ext>
              </c:extLst>
            </c:dLbl>
            <c:dLbl>
              <c:idx val="2"/>
              <c:layout>
                <c:manualLayout>
                  <c:x val="-4.6242774566474028E-2"/>
                  <c:y val="-2.77777777777777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C7-9A4F-8A08-9DB9C051B6CC}"/>
                </c:ext>
              </c:extLst>
            </c:dLbl>
            <c:dLbl>
              <c:idx val="3"/>
              <c:layout>
                <c:manualLayout>
                  <c:x val="-4.6242774566473986E-2"/>
                  <c:y val="5.0925925925925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C7-9A4F-8A08-9DB9C051B6CC}"/>
                </c:ext>
              </c:extLst>
            </c:dLbl>
            <c:dLbl>
              <c:idx val="4"/>
              <c:layout>
                <c:manualLayout>
                  <c:x val="-4.8554913294797733E-2"/>
                  <c:y val="-3.70370370370370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C7-9A4F-8A08-9DB9C051B6CC}"/>
                </c:ext>
              </c:extLst>
            </c:dLbl>
            <c:dLbl>
              <c:idx val="5"/>
              <c:layout>
                <c:manualLayout>
                  <c:x val="-3.9306358381502891E-2"/>
                  <c:y val="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C7-9A4F-8A08-9DB9C051B6CC}"/>
                </c:ext>
              </c:extLst>
            </c:dLbl>
            <c:dLbl>
              <c:idx val="6"/>
              <c:layout>
                <c:manualLayout>
                  <c:x val="-4.3930635838150288E-2"/>
                  <c:y val="-3.70370370370370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C7-9A4F-8A08-9DB9C051B6CC}"/>
                </c:ext>
              </c:extLst>
            </c:dLbl>
            <c:dLbl>
              <c:idx val="7"/>
              <c:layout>
                <c:manualLayout>
                  <c:x val="-4.6242774566474076E-2"/>
                  <c:y val="4.6296296296296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C7-9A4F-8A08-9DB9C051B6CC}"/>
                </c:ext>
              </c:extLst>
            </c:dLbl>
            <c:dLbl>
              <c:idx val="8"/>
              <c:layout>
                <c:manualLayout>
                  <c:x val="-4.6242774566473986E-2"/>
                  <c:y val="-3.24074074074074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C7-9A4F-8A08-9DB9C051B6CC}"/>
                </c:ext>
              </c:extLst>
            </c:dLbl>
            <c:dLbl>
              <c:idx val="9"/>
              <c:layout>
                <c:manualLayout>
                  <c:x val="-4.8554913294797684E-2"/>
                  <c:y val="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C7-9A4F-8A08-9DB9C051B6CC}"/>
                </c:ext>
              </c:extLst>
            </c:dLbl>
            <c:dLbl>
              <c:idx val="10"/>
              <c:layout>
                <c:manualLayout>
                  <c:x val="-5.5491329479768869E-2"/>
                  <c:y val="5.0925925925925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C7-9A4F-8A08-9DB9C051B6CC}"/>
                </c:ext>
              </c:extLst>
            </c:dLbl>
            <c:dLbl>
              <c:idx val="11"/>
              <c:layout>
                <c:manualLayout>
                  <c:x val="-4.1618497109826756E-2"/>
                  <c:y val="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C7-9A4F-8A08-9DB9C051B6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'[Chart in Microsoft PowerPoint]Sheet1'!$C$2:$C$13</c:f>
              <c:numCache>
                <c:formatCode>0.00%</c:formatCode>
                <c:ptCount val="12"/>
                <c:pt idx="0">
                  <c:v>8.5599999999999996E-2</c:v>
                </c:pt>
                <c:pt idx="1">
                  <c:v>8.4900000000000003E-2</c:v>
                </c:pt>
                <c:pt idx="2">
                  <c:v>9.6799999999999997E-2</c:v>
                </c:pt>
                <c:pt idx="3">
                  <c:v>8.7900000000000006E-2</c:v>
                </c:pt>
                <c:pt idx="4">
                  <c:v>8.9899999999999994E-2</c:v>
                </c:pt>
                <c:pt idx="5">
                  <c:v>8.1199999999999994E-2</c:v>
                </c:pt>
                <c:pt idx="6">
                  <c:v>8.6900000000000005E-2</c:v>
                </c:pt>
                <c:pt idx="7">
                  <c:v>8.3500000000000005E-2</c:v>
                </c:pt>
                <c:pt idx="8">
                  <c:v>8.3900000000000002E-2</c:v>
                </c:pt>
                <c:pt idx="9">
                  <c:v>8.6800000000000002E-2</c:v>
                </c:pt>
                <c:pt idx="10">
                  <c:v>7.5600000000000001E-2</c:v>
                </c:pt>
                <c:pt idx="11">
                  <c:v>5.7099999999999998E-2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F4C7-9A4F-8A08-9DB9C051B6C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318880351"/>
        <c:axId val="1318791007"/>
      </c:lineChart>
      <c:catAx>
        <c:axId val="141467707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4679071"/>
        <c:crosses val="autoZero"/>
        <c:auto val="1"/>
        <c:lblAlgn val="ctr"/>
        <c:lblOffset val="100"/>
        <c:noMultiLvlLbl val="0"/>
      </c:catAx>
      <c:valAx>
        <c:axId val="1414679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,&quot;K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4677071"/>
        <c:crosses val="autoZero"/>
        <c:crossBetween val="between"/>
      </c:valAx>
      <c:valAx>
        <c:axId val="1318791007"/>
        <c:scaling>
          <c:orientation val="minMax"/>
          <c:max val="0.2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8880351"/>
        <c:crosses val="max"/>
        <c:crossBetween val="between"/>
      </c:valAx>
      <c:catAx>
        <c:axId val="131888035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1879100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[Crowdfunding (1).xlsx]KPI-5!PivotTable3</c:name>
    <c:fmtId val="9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solidFill>
            <a:schemeClr val="bg2">
              <a:lumMod val="25000"/>
            </a:schemeClr>
          </a:solidFill>
        </a:ln>
        <a:effectLst/>
        <a:sp3d>
          <a:contourClr>
            <a:schemeClr val="bg2">
              <a:lumMod val="25000"/>
            </a:schemeClr>
          </a:contourClr>
        </a:sp3d>
      </c:spPr>
    </c:sideWall>
    <c:backWall>
      <c:thickness val="0"/>
      <c:spPr>
        <a:noFill/>
        <a:ln>
          <a:solidFill>
            <a:schemeClr val="bg2">
              <a:lumMod val="25000"/>
            </a:schemeClr>
          </a:solidFill>
        </a:ln>
        <a:effectLst/>
        <a:sp3d>
          <a:contourClr>
            <a:schemeClr val="bg2">
              <a:lumMod val="25000"/>
            </a:schemeClr>
          </a:contourClr>
        </a:sp3d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'KPI-5'!$I$43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rgbClr val="0FF5CD"/>
                </a:gs>
                <a:gs pos="100000">
                  <a:srgbClr val="3CDCCD">
                    <a:alpha val="30792"/>
                  </a:srgbClr>
                </a:gs>
              </a:gsLst>
              <a:lin ang="5400000" scaled="1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'KPI-5'!$H$44:$H$48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'KPI-5'!$I$44:$I$48</c:f>
              <c:numCache>
                <c:formatCode>0.00,"K"</c:formatCode>
                <c:ptCount val="4"/>
                <c:pt idx="0">
                  <c:v>93381</c:v>
                </c:pt>
                <c:pt idx="1">
                  <c:v>92766</c:v>
                </c:pt>
                <c:pt idx="2">
                  <c:v>98056</c:v>
                </c:pt>
                <c:pt idx="3">
                  <c:v>81689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E3-114F-A8ED-9C3C905216B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398425503"/>
        <c:axId val="398421183"/>
        <c:axId val="0"/>
      </c:bar3DChart>
      <c:catAx>
        <c:axId val="3984255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8421183"/>
        <c:crosses val="autoZero"/>
        <c:auto val="1"/>
        <c:lblAlgn val="ctr"/>
        <c:lblOffset val="100"/>
        <c:noMultiLvlLbl val="0"/>
      </c:catAx>
      <c:valAx>
        <c:axId val="398421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,&quot;K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84255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[Crowdfunding_projects_1 Shaik A (1) (1).xlsx]KPI  7!PivotTable1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'KPI  7'!$B$3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rgbClr val="F45C22">
                    <a:shade val="30000"/>
                    <a:satMod val="115000"/>
                    <a:alpha val="60069"/>
                  </a:srgbClr>
                </a:gs>
                <a:gs pos="50000">
                  <a:srgbClr val="F45C22">
                    <a:shade val="67500"/>
                    <a:satMod val="115000"/>
                    <a:alpha val="80118"/>
                  </a:srgbClr>
                </a:gs>
                <a:gs pos="100000">
                  <a:srgbClr val="F45C22">
                    <a:shade val="100000"/>
                    <a:satMod val="115000"/>
                    <a:alpha val="84825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c:spPr>
          <c:invertIfNegative val="0"/>
          <c:dLbls>
            <c:numFmt formatCode="0.00,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'KPI  7'!$A$4:$A$14</c:f>
              <c:strCache>
                <c:ptCount val="10"/>
                <c:pt idx="0">
                  <c:v>Yooka-Laylee - A 3D Platformer Rare-vival!</c:v>
                </c:pt>
                <c:pt idx="1">
                  <c:v>Project Eternity</c:v>
                </c:pt>
                <c:pt idx="2">
                  <c:v>Torment: Tides of Numenera</c:v>
                </c:pt>
                <c:pt idx="3">
                  <c:v>Pebble Time - Awesome Smartwatch, No Compromises</c:v>
                </c:pt>
                <c:pt idx="4">
                  <c:v>Bears vs Babies - A Card Game</c:v>
                </c:pt>
                <c:pt idx="5">
                  <c:v>Double Fine Adventure</c:v>
                </c:pt>
                <c:pt idx="6">
                  <c:v>The Veronica Mars Movie Project</c:v>
                </c:pt>
                <c:pt idx="7">
                  <c:v>Bring Reading Rainbow Back for Every Child, Everywhere!</c:v>
                </c:pt>
                <c:pt idx="8">
                  <c:v>Fidget Cube: A Vinyl Desk Toy</c:v>
                </c:pt>
                <c:pt idx="9">
                  <c:v>Exploding Kittens</c:v>
                </c:pt>
              </c:strCache>
            </c:strRef>
          </c:cat>
          <c:val>
            <c:numRef>
              <c:f>'KPI  7'!$B$4:$B$14</c:f>
              <c:numCache>
                <c:formatCode>General</c:formatCode>
                <c:ptCount val="10"/>
                <c:pt idx="0">
                  <c:v>73206</c:v>
                </c:pt>
                <c:pt idx="1">
                  <c:v>73986</c:v>
                </c:pt>
                <c:pt idx="2">
                  <c:v>74405</c:v>
                </c:pt>
                <c:pt idx="3">
                  <c:v>78471</c:v>
                </c:pt>
                <c:pt idx="4">
                  <c:v>85581</c:v>
                </c:pt>
                <c:pt idx="5">
                  <c:v>87142</c:v>
                </c:pt>
                <c:pt idx="6">
                  <c:v>91585</c:v>
                </c:pt>
                <c:pt idx="7">
                  <c:v>105857</c:v>
                </c:pt>
                <c:pt idx="8">
                  <c:v>154926</c:v>
                </c:pt>
                <c:pt idx="9">
                  <c:v>219382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D6-8146-81D6-650D289F5A9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30"/>
        <c:axId val="913025152"/>
        <c:axId val="913022752"/>
      </c:barChart>
      <c:catAx>
        <c:axId val="913025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022752"/>
        <c:crosses val="autoZero"/>
        <c:auto val="1"/>
        <c:lblAlgn val="ctr"/>
        <c:lblOffset val="100"/>
        <c:noMultiLvlLbl val="0"/>
      </c:catAx>
      <c:valAx>
        <c:axId val="913022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2">
                  <a:lumMod val="50000"/>
                </a:schemeClr>
              </a:solidFill>
              <a:round/>
            </a:ln>
            <a:effectLst/>
          </c:spPr>
        </c:majorGridlines>
        <c:numFmt formatCode="0,&quot;K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02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[Crowdfunding_projects_1 Shaik A (1) (1).xlsx]KPI  7!PivotTable2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'KPI  7'!$E$3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rgbClr val="02C7EC">
                    <a:shade val="30000"/>
                    <a:satMod val="115000"/>
                    <a:alpha val="60094"/>
                  </a:srgbClr>
                </a:gs>
                <a:gs pos="50000">
                  <a:srgbClr val="02C7EC">
                    <a:shade val="67500"/>
                    <a:satMod val="115000"/>
                    <a:alpha val="65000"/>
                  </a:srgbClr>
                </a:gs>
                <a:gs pos="100000">
                  <a:srgbClr val="02C7EC">
                    <a:shade val="100000"/>
                    <a:satMod val="115000"/>
                    <a:alpha val="91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'KPI  7'!$D$4:$D$14</c:f>
              <c:strCache>
                <c:ptCount val="10"/>
                <c:pt idx="0">
                  <c:v>Elite: Dangerous</c:v>
                </c:pt>
                <c:pt idx="1">
                  <c:v>Shenmue 3</c:v>
                </c:pt>
                <c:pt idx="2">
                  <c:v>WISH I WAS HERE</c:v>
                </c:pt>
                <c:pt idx="3">
                  <c:v>Bring Back MYSTERY SCIENCE THEATER 3000</c:v>
                </c:pt>
                <c:pt idx="4">
                  <c:v>The Veronica Mars Movie Project</c:v>
                </c:pt>
                <c:pt idx="5">
                  <c:v>Camelot Unchained</c:v>
                </c:pt>
                <c:pt idx="6">
                  <c:v>Blue Mountain State: The Movie</c:v>
                </c:pt>
                <c:pt idx="7">
                  <c:v>The Bards Tale IV</c:v>
                </c:pt>
                <c:pt idx="8">
                  <c:v>The Newest Hottest Spike Lee Joint</c:v>
                </c:pt>
                <c:pt idx="9">
                  <c:v>Obduction</c:v>
                </c:pt>
              </c:strCache>
            </c:strRef>
          </c:cat>
          <c:val>
            <c:numRef>
              <c:f>'KPI  7'!$E$4:$E$14</c:f>
              <c:numCache>
                <c:formatCode>0.00,,"M"</c:formatCode>
                <c:ptCount val="10"/>
                <c:pt idx="0">
                  <c:v>2003272.55</c:v>
                </c:pt>
                <c:pt idx="1">
                  <c:v>2000000</c:v>
                </c:pt>
                <c:pt idx="2">
                  <c:v>2000000</c:v>
                </c:pt>
                <c:pt idx="3">
                  <c:v>2000000</c:v>
                </c:pt>
                <c:pt idx="4">
                  <c:v>2000000</c:v>
                </c:pt>
                <c:pt idx="5">
                  <c:v>2000000</c:v>
                </c:pt>
                <c:pt idx="6">
                  <c:v>1500000</c:v>
                </c:pt>
                <c:pt idx="7">
                  <c:v>1250000</c:v>
                </c:pt>
                <c:pt idx="8">
                  <c:v>1250000</c:v>
                </c:pt>
                <c:pt idx="9">
                  <c:v>1100000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40-014C-9FBD-344D005D6E1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1"/>
        <c:axId val="913021312"/>
        <c:axId val="913024672"/>
      </c:barChart>
      <c:catAx>
        <c:axId val="91302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024672"/>
        <c:crosses val="autoZero"/>
        <c:auto val="1"/>
        <c:lblAlgn val="ctr"/>
        <c:lblOffset val="100"/>
        <c:noMultiLvlLbl val="0"/>
      </c:catAx>
      <c:valAx>
        <c:axId val="913024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555858"/>
              </a:solidFill>
              <a:round/>
            </a:ln>
            <a:effectLst/>
          </c:spPr>
        </c:majorGridlines>
        <c:numFmt formatCode="0.00,,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021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40000"/>
            <a:lumOff val="60000"/>
          </a:schemeClr>
        </a:solidFill>
        <a:round/>
      </a:ln>
    </cs:spPr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344AB-CFAD-714E-98E1-5A392A4F2854}" type="datetimeFigureOut">
              <a:rPr lang="en-US" smtClean="0"/>
              <a:t>7/28/25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7B307-F3E5-F94F-B156-4397939F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5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11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05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43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70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89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99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4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25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55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32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94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69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35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12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4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93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25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17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7B307-F3E5-F94F-B156-4397939FFB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6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89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BD24-4F11-AA41-8D4A-3AC0E9030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7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A1F1-A620-4576-A2E8-90817178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8AF90-A937-7304-E7A4-A1346ACAA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7681E-3134-16AA-A7EA-8E1344C54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9E65-A0BD-1945-82D9-C44B917A57DE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816C5-9109-06B5-A60A-4D9A86290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55F5D-993B-1B49-683E-02B188D85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3FDF-1683-2544-BF3E-59CB941F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33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58A42-F0A8-5CFF-7F7D-EB576AE2B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52A2DD-9382-FD1C-355D-5AEF37AEC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8BE7E-CB81-941E-A6F2-DC6882EA2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9E65-A0BD-1945-82D9-C44B917A57DE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D2C85-94CB-7CFB-7B0F-FF9EE2E5C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39F8-8A2D-5FC3-8E7F-BE6BDAC9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3FDF-1683-2544-BF3E-59CB941F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36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8FA3B0-E7AC-CCF9-6F65-B815BC162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E29C-1E2C-5B22-8858-B01C03A40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C1B1D-E189-ACAE-34D2-E1DEE1E83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9E65-A0BD-1945-82D9-C44B917A57DE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61E27-93BA-576C-1607-8E52CEF98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2697-4E16-0D8A-C6B9-2FF00132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3FDF-1683-2544-BF3E-59CB941F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1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E590-A6F6-D682-F0CB-C4D9DC89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BACF5-528C-4716-E9A9-C9ED8540F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5F548-C4BF-CEDE-27AE-2A812F945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9E65-A0BD-1945-82D9-C44B917A57DE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405F0-5E2A-ABD4-9272-55B6EFBC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867AC-B866-73C7-88F0-C33AE1976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3FDF-1683-2544-BF3E-59CB941F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4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1D77-341F-0904-9268-4385A666E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706B6-AA34-D326-D33F-41F812278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89E6F-6E3A-92A3-CB35-D6355479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9E65-A0BD-1945-82D9-C44B917A57DE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848E-64AB-8161-A0D8-BD4D8CDC5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56BD9-663A-BBD3-B6A6-EC09174E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3FDF-1683-2544-BF3E-59CB941F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7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1839-DCF0-027C-389F-910FA12F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033A-C8B7-3192-4503-B9AE1640A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CA4F4E-2A18-5D36-7FD4-7861FB12A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A43F5-2346-2CE3-155F-EF1890C89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9E65-A0BD-1945-82D9-C44B917A57DE}" type="datetimeFigureOut">
              <a:rPr lang="en-US" smtClean="0"/>
              <a:t>7/28/25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33730-7E23-C644-0CDA-60AC5051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8778D-E585-19CC-E38B-C97594871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3FDF-1683-2544-BF3E-59CB941F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3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4E96D-70CB-DC4E-EFD7-4765FFA3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028A9-B54E-EB65-820F-5C0F0E5B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D4D3A-9898-9B72-F3AA-BCA8A2C8E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E99A45-7AF7-D01C-AE96-9B088181C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7CC555-1C23-B89D-705C-1D3EBC56B5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5A823C-0817-A830-BB2E-1E0F7E3A5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9E65-A0BD-1945-82D9-C44B917A57DE}" type="datetimeFigureOut">
              <a:rPr lang="en-US" smtClean="0"/>
              <a:t>7/28/25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F42CFB-C46B-3173-4C74-7A2747BE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34FD33-13E9-E1F5-1654-1EBBB344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3FDF-1683-2544-BF3E-59CB941F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99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2EE86-4545-CFE8-0820-8398495A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2113C9-5B52-7766-B814-E13A0744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9E65-A0BD-1945-82D9-C44B917A57DE}" type="datetimeFigureOut">
              <a:rPr lang="en-US" smtClean="0"/>
              <a:t>7/28/25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DF761-C0B4-A88D-1642-081D9F52C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44502-DB94-CC76-00E7-B642ABF2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3FDF-1683-2544-BF3E-59CB941F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2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FC9EF-48A9-7119-6EE2-2A789BF6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9E65-A0BD-1945-82D9-C44B917A57DE}" type="datetimeFigureOut">
              <a:rPr lang="en-US" smtClean="0"/>
              <a:t>7/28/25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2219E5-87EB-710C-EA11-61DA63A8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8AF22-4CEA-06D4-A5D7-D414BEB1A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3FDF-1683-2544-BF3E-59CB941F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2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7D78-E21F-5A5D-1A93-72CAAF842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80093-5FC2-FE4E-3731-51AB63E2C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9F50B-11F1-CB77-0060-FD26CCA7C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5FEE7-2FEF-16D0-260C-D6E8F2063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9E65-A0BD-1945-82D9-C44B917A57DE}" type="datetimeFigureOut">
              <a:rPr lang="en-US" smtClean="0"/>
              <a:t>7/28/25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F30D7-7266-6F84-5C53-CA119344D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1BB8C-07C6-5FA1-9CD9-F7F59E25A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3FDF-1683-2544-BF3E-59CB941F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34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5238-9F36-B45E-FD8B-CD7227F5A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6455B1-AE75-267B-4B5D-2CE46C7125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7EB8F-A46D-3F22-8190-05616F6DC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E571D-DE1D-611C-DECB-1F3F4B920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9E65-A0BD-1945-82D9-C44B917A57DE}" type="datetimeFigureOut">
              <a:rPr lang="en-US" smtClean="0"/>
              <a:t>7/28/25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95F18-1670-ACE4-53F8-9E4A2856A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D13F4-2776-0327-5404-69DCE29B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3FDF-1683-2544-BF3E-59CB941F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5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E460F7-78EF-432E-B7C7-ECCC59F8C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B7189-E7B2-A868-8208-773F29FC0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A7851-DAD0-A354-2B41-476D719FC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C9E65-A0BD-1945-82D9-C44B917A57DE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465E9-A030-41A7-43B7-1C5728DED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A3E07-1FFF-2C62-0E72-BEFEF8661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13FDF-1683-2544-BF3E-59CB941F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7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.jp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.jp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A07DD223-8244-0C11-A34C-9961F797AA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0395FE4B-A3AB-49F0-01E6-449D113B43D9}"/>
              </a:ext>
            </a:extLst>
          </p:cNvPr>
          <p:cNvSpPr txBox="1">
            <a:spLocks/>
          </p:cNvSpPr>
          <p:nvPr/>
        </p:nvSpPr>
        <p:spPr>
          <a:xfrm>
            <a:off x="959005" y="2202559"/>
            <a:ext cx="10236819" cy="150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solidFill>
                  <a:schemeClr val="bg1"/>
                </a:solidFill>
                <a:latin typeface="Montserrat ExtraBold" pitchFamily="2" charset="77"/>
              </a:rPr>
              <a:t>CROWDFUNDING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7236AAE0-D513-DB23-B10A-7CF053BECAFE}"/>
              </a:ext>
            </a:extLst>
          </p:cNvPr>
          <p:cNvSpPr txBox="1">
            <a:spLocks/>
          </p:cNvSpPr>
          <p:nvPr/>
        </p:nvSpPr>
        <p:spPr>
          <a:xfrm>
            <a:off x="1505414" y="3476333"/>
            <a:ext cx="9144000" cy="5052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Montserrat ExtraBold" pitchFamily="2" charset="77"/>
              </a:rPr>
              <a:t>KICKSTARTER DATA ANALYSIS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5D29F501-A201-2E10-FF47-E9FE822B5473}"/>
              </a:ext>
            </a:extLst>
          </p:cNvPr>
          <p:cNvSpPr txBox="1">
            <a:spLocks/>
          </p:cNvSpPr>
          <p:nvPr/>
        </p:nvSpPr>
        <p:spPr>
          <a:xfrm>
            <a:off x="4693534" y="4118325"/>
            <a:ext cx="2804932" cy="52391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GROUP 2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1F628DDB-7BA7-7118-9616-C8C614C43C81}"/>
              </a:ext>
            </a:extLst>
          </p:cNvPr>
          <p:cNvSpPr txBox="1">
            <a:spLocks/>
          </p:cNvSpPr>
          <p:nvPr/>
        </p:nvSpPr>
        <p:spPr>
          <a:xfrm>
            <a:off x="4894902" y="4795836"/>
            <a:ext cx="2402197" cy="26612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>
                <a:solidFill>
                  <a:schemeClr val="bg1"/>
                </a:solidFill>
                <a:latin typeface="Franklin Gothic Medium" panose="020B0603020102020204" pitchFamily="34" charset="0"/>
              </a:rPr>
              <a:t>SUYASH MADALE</a:t>
            </a:r>
            <a:endParaRPr lang="en-US" sz="16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C5C47210-4B28-9033-CAC1-ADD29F3BE87B}"/>
              </a:ext>
            </a:extLst>
          </p:cNvPr>
          <p:cNvSpPr txBox="1">
            <a:spLocks/>
          </p:cNvSpPr>
          <p:nvPr/>
        </p:nvSpPr>
        <p:spPr>
          <a:xfrm>
            <a:off x="4894901" y="5094095"/>
            <a:ext cx="2402198" cy="26612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SHAIK ABUBAKAR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72E9868E-9654-C3B8-3A6D-B4C36D99CC9C}"/>
              </a:ext>
            </a:extLst>
          </p:cNvPr>
          <p:cNvSpPr txBox="1">
            <a:spLocks/>
          </p:cNvSpPr>
          <p:nvPr/>
        </p:nvSpPr>
        <p:spPr>
          <a:xfrm>
            <a:off x="4894901" y="5396051"/>
            <a:ext cx="2402198" cy="26612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SHUBHAM MANDHARE</a:t>
            </a:r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CEF41F2E-A710-C712-4C87-83668B8D36B4}"/>
              </a:ext>
            </a:extLst>
          </p:cNvPr>
          <p:cNvSpPr txBox="1">
            <a:spLocks/>
          </p:cNvSpPr>
          <p:nvPr/>
        </p:nvSpPr>
        <p:spPr>
          <a:xfrm>
            <a:off x="4894901" y="5931227"/>
            <a:ext cx="2402198" cy="26612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VINAY D R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FE99665E-7980-22AE-2BCD-C3E5BBB6244D}"/>
              </a:ext>
            </a:extLst>
          </p:cNvPr>
          <p:cNvSpPr txBox="1">
            <a:spLocks/>
          </p:cNvSpPr>
          <p:nvPr/>
        </p:nvSpPr>
        <p:spPr>
          <a:xfrm>
            <a:off x="4894901" y="5665101"/>
            <a:ext cx="2402198" cy="26612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RUTUJA YELGATTE </a:t>
            </a:r>
          </a:p>
        </p:txBody>
      </p:sp>
    </p:spTree>
    <p:extLst>
      <p:ext uri="{BB962C8B-B14F-4D97-AF65-F5344CB8AC3E}">
        <p14:creationId xmlns:p14="http://schemas.microsoft.com/office/powerpoint/2010/main" val="1078285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303D684-FCA5-204C-2222-E11BB64A77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F0CA5-CF0B-F550-4F75-D76280FE5707}"/>
              </a:ext>
            </a:extLst>
          </p:cNvPr>
          <p:cNvSpPr txBox="1"/>
          <p:nvPr/>
        </p:nvSpPr>
        <p:spPr>
          <a:xfrm>
            <a:off x="8076547" y="2772058"/>
            <a:ext cx="28763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"/>
              </a:rPr>
              <a:t>Highest Project 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"/>
              </a:rPr>
              <a:t>July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"/>
              </a:rPr>
              <a:t>March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"/>
              </a:rPr>
              <a:t>May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"/>
              </a:rPr>
              <a:t>Least Project count: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"/>
              </a:rPr>
              <a:t>December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"/>
              </a:rPr>
              <a:t>November</a:t>
            </a:r>
          </a:p>
        </p:txBody>
      </p:sp>
      <p:sp>
        <p:nvSpPr>
          <p:cNvPr id="13" name="Google Shape;307;p42">
            <a:extLst>
              <a:ext uri="{FF2B5EF4-FFF2-40B4-BE49-F238E27FC236}">
                <a16:creationId xmlns:a16="http://schemas.microsoft.com/office/drawing/2014/main" id="{404DBC74-62F3-60A9-169C-F3A7BE9556B3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PERFORMANCE ANALYSIS </a:t>
            </a:r>
            <a:endParaRPr dirty="0">
              <a:sym typeface="Oswald"/>
            </a:endParaRPr>
          </a:p>
        </p:txBody>
      </p:sp>
      <p:sp>
        <p:nvSpPr>
          <p:cNvPr id="14" name="Google Shape;307;p42">
            <a:extLst>
              <a:ext uri="{FF2B5EF4-FFF2-40B4-BE49-F238E27FC236}">
                <a16:creationId xmlns:a16="http://schemas.microsoft.com/office/drawing/2014/main" id="{F32A3522-7B8F-3305-E2C7-3A01D1936F0E}"/>
              </a:ext>
            </a:extLst>
          </p:cNvPr>
          <p:cNvSpPr txBox="1"/>
          <p:nvPr/>
        </p:nvSpPr>
        <p:spPr>
          <a:xfrm>
            <a:off x="3464994" y="773737"/>
            <a:ext cx="5262012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TOTAL NO. OF PROJECT  BY MONTH</a:t>
            </a:r>
            <a:endParaRPr dirty="0">
              <a:solidFill>
                <a:schemeClr val="lt1"/>
              </a:solidFill>
              <a:latin typeface=""/>
              <a:sym typeface="Oswald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E0DDA9E-8531-78C3-3A64-E5ACF5CEF2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544473"/>
              </p:ext>
            </p:extLst>
          </p:nvPr>
        </p:nvGraphicFramePr>
        <p:xfrm>
          <a:off x="348006" y="1836839"/>
          <a:ext cx="7106341" cy="4247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8039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50"/>
                                        <p:tgtEl>
                                          <p:spTgt spid="6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50"/>
                                        <p:tgtEl>
                                          <p:spTgt spid="6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75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6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50"/>
                                        <p:tgtEl>
                                          <p:spTgt spid="6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5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50"/>
                                        <p:tgtEl>
                                          <p:spTgt spid="6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Graphic spid="6" grpId="0" uiExpand="1">
        <p:bldSub>
          <a:bldChart bld="category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303D684-FCA5-204C-2222-E11BB64A77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F0CA5-CF0B-F550-4F75-D76280FE5707}"/>
              </a:ext>
            </a:extLst>
          </p:cNvPr>
          <p:cNvSpPr txBox="1"/>
          <p:nvPr/>
        </p:nvSpPr>
        <p:spPr>
          <a:xfrm>
            <a:off x="4506331" y="5403806"/>
            <a:ext cx="3179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Q3 (July–Sept) is the most active quarter.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"/>
              </a:rPr>
              <a:t>Drop observed during Q4</a:t>
            </a:r>
          </a:p>
        </p:txBody>
      </p:sp>
      <p:sp>
        <p:nvSpPr>
          <p:cNvPr id="13" name="Google Shape;307;p42">
            <a:extLst>
              <a:ext uri="{FF2B5EF4-FFF2-40B4-BE49-F238E27FC236}">
                <a16:creationId xmlns:a16="http://schemas.microsoft.com/office/drawing/2014/main" id="{404DBC74-62F3-60A9-169C-F3A7BE9556B3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PERFORMANCE ANALYSIS </a:t>
            </a:r>
            <a:endParaRPr dirty="0">
              <a:sym typeface="Oswald"/>
            </a:endParaRPr>
          </a:p>
        </p:txBody>
      </p:sp>
      <p:sp>
        <p:nvSpPr>
          <p:cNvPr id="14" name="Google Shape;307;p42">
            <a:extLst>
              <a:ext uri="{FF2B5EF4-FFF2-40B4-BE49-F238E27FC236}">
                <a16:creationId xmlns:a16="http://schemas.microsoft.com/office/drawing/2014/main" id="{F32A3522-7B8F-3305-E2C7-3A01D1936F0E}"/>
              </a:ext>
            </a:extLst>
          </p:cNvPr>
          <p:cNvSpPr txBox="1"/>
          <p:nvPr/>
        </p:nvSpPr>
        <p:spPr>
          <a:xfrm>
            <a:off x="3464994" y="773737"/>
            <a:ext cx="5262012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TOTAL NO. OF PROJECT BY QUARTER</a:t>
            </a:r>
            <a:endParaRPr dirty="0">
              <a:solidFill>
                <a:schemeClr val="lt1"/>
              </a:solidFill>
              <a:latin typeface=""/>
              <a:sym typeface="Oswald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56BC2C6-96E8-55A4-0BD5-AE2743E316F8}"/>
              </a:ext>
            </a:extLst>
          </p:cNvPr>
          <p:cNvGraphicFramePr>
            <a:graphicFrameLocks/>
          </p:cNvGraphicFramePr>
          <p:nvPr/>
        </p:nvGraphicFramePr>
        <p:xfrm>
          <a:off x="2908626" y="1506280"/>
          <a:ext cx="6374745" cy="3755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4852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4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4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4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Graphic spid="2" grpId="0" uiExpand="1">
        <p:bldSub>
          <a:bldChart bld="category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11F087A5-C0F0-671A-BA54-999B1C17BFE9}"/>
              </a:ext>
            </a:extLst>
          </p:cNvPr>
          <p:cNvSpPr/>
          <p:nvPr/>
        </p:nvSpPr>
        <p:spPr>
          <a:xfrm>
            <a:off x="-2134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307;p42">
            <a:extLst>
              <a:ext uri="{FF2B5EF4-FFF2-40B4-BE49-F238E27FC236}">
                <a16:creationId xmlns:a16="http://schemas.microsoft.com/office/drawing/2014/main" id="{404DBC74-62F3-60A9-169C-F3A7BE9556B3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PERFORMANCE ANALYSIS </a:t>
            </a:r>
            <a:endParaRPr dirty="0">
              <a:sym typeface="Oswald"/>
            </a:endParaRPr>
          </a:p>
        </p:txBody>
      </p:sp>
      <p:sp>
        <p:nvSpPr>
          <p:cNvPr id="14" name="Google Shape;307;p42">
            <a:extLst>
              <a:ext uri="{FF2B5EF4-FFF2-40B4-BE49-F238E27FC236}">
                <a16:creationId xmlns:a16="http://schemas.microsoft.com/office/drawing/2014/main" id="{F32A3522-7B8F-3305-E2C7-3A01D1936F0E}"/>
              </a:ext>
            </a:extLst>
          </p:cNvPr>
          <p:cNvSpPr txBox="1"/>
          <p:nvPr/>
        </p:nvSpPr>
        <p:spPr>
          <a:xfrm>
            <a:off x="3464994" y="773737"/>
            <a:ext cx="5262012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SUCCESSFUL PROJECTS’ PERFORMANCE</a:t>
            </a:r>
            <a:endParaRPr dirty="0">
              <a:solidFill>
                <a:schemeClr val="lt1"/>
              </a:solidFill>
              <a:latin typeface=""/>
              <a:sym typeface="Oswald"/>
            </a:endParaRPr>
          </a:p>
        </p:txBody>
      </p:sp>
      <p:sp>
        <p:nvSpPr>
          <p:cNvPr id="31" name="Google Shape;329;p43">
            <a:extLst>
              <a:ext uri="{FF2B5EF4-FFF2-40B4-BE49-F238E27FC236}">
                <a16:creationId xmlns:a16="http://schemas.microsoft.com/office/drawing/2014/main" id="{1AA7048D-A31A-F171-ACDB-3D3527EBB523}"/>
              </a:ext>
            </a:extLst>
          </p:cNvPr>
          <p:cNvSpPr/>
          <p:nvPr/>
        </p:nvSpPr>
        <p:spPr>
          <a:xfrm>
            <a:off x="5558476" y="3263180"/>
            <a:ext cx="1070800" cy="10708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" name="Google Shape;330;p43">
            <a:extLst>
              <a:ext uri="{FF2B5EF4-FFF2-40B4-BE49-F238E27FC236}">
                <a16:creationId xmlns:a16="http://schemas.microsoft.com/office/drawing/2014/main" id="{1C2129C7-F75E-F6CF-175F-A649F3B53834}"/>
              </a:ext>
            </a:extLst>
          </p:cNvPr>
          <p:cNvSpPr/>
          <p:nvPr/>
        </p:nvSpPr>
        <p:spPr>
          <a:xfrm>
            <a:off x="7860699" y="3263180"/>
            <a:ext cx="1070800" cy="10708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" name="Google Shape;332;p43">
            <a:extLst>
              <a:ext uri="{FF2B5EF4-FFF2-40B4-BE49-F238E27FC236}">
                <a16:creationId xmlns:a16="http://schemas.microsoft.com/office/drawing/2014/main" id="{4F7760D6-9E9D-C7D2-9095-98D865DB95F6}"/>
              </a:ext>
            </a:extLst>
          </p:cNvPr>
          <p:cNvSpPr/>
          <p:nvPr/>
        </p:nvSpPr>
        <p:spPr>
          <a:xfrm>
            <a:off x="3256255" y="3252780"/>
            <a:ext cx="1070800" cy="10708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4" name="Google Shape;333;p43">
            <a:extLst>
              <a:ext uri="{FF2B5EF4-FFF2-40B4-BE49-F238E27FC236}">
                <a16:creationId xmlns:a16="http://schemas.microsoft.com/office/drawing/2014/main" id="{B0ABDD38-8BAB-F08C-841D-7A01596577F5}"/>
              </a:ext>
            </a:extLst>
          </p:cNvPr>
          <p:cNvSpPr txBox="1"/>
          <p:nvPr/>
        </p:nvSpPr>
        <p:spPr>
          <a:xfrm>
            <a:off x="2143038" y="5292876"/>
            <a:ext cx="32972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133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Amount Raised</a:t>
            </a:r>
            <a:endParaRPr sz="2133" dirty="0">
              <a:solidFill>
                <a:schemeClr val="bg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" name="Google Shape;334;p43">
            <a:extLst>
              <a:ext uri="{FF2B5EF4-FFF2-40B4-BE49-F238E27FC236}">
                <a16:creationId xmlns:a16="http://schemas.microsoft.com/office/drawing/2014/main" id="{6082818F-D2D2-9822-E606-33F50F0A0F21}"/>
              </a:ext>
            </a:extLst>
          </p:cNvPr>
          <p:cNvSpPr txBox="1"/>
          <p:nvPr/>
        </p:nvSpPr>
        <p:spPr>
          <a:xfrm>
            <a:off x="2845038" y="4604284"/>
            <a:ext cx="1893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933" b="1" dirty="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35;p43">
            <a:extLst>
              <a:ext uri="{FF2B5EF4-FFF2-40B4-BE49-F238E27FC236}">
                <a16:creationId xmlns:a16="http://schemas.microsoft.com/office/drawing/2014/main" id="{0C0059DA-0BA9-79FD-C44F-4BAF245D13C0}"/>
              </a:ext>
            </a:extLst>
          </p:cNvPr>
          <p:cNvSpPr txBox="1"/>
          <p:nvPr/>
        </p:nvSpPr>
        <p:spPr>
          <a:xfrm>
            <a:off x="6746094" y="5268812"/>
            <a:ext cx="32972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133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Avg No. of Days</a:t>
            </a:r>
            <a:endParaRPr sz="2133" dirty="0">
              <a:solidFill>
                <a:schemeClr val="bg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" name="Google Shape;339;p43">
            <a:extLst>
              <a:ext uri="{FF2B5EF4-FFF2-40B4-BE49-F238E27FC236}">
                <a16:creationId xmlns:a16="http://schemas.microsoft.com/office/drawing/2014/main" id="{44A1E284-A8FE-9BA5-CADF-BBB8FE77FBC4}"/>
              </a:ext>
            </a:extLst>
          </p:cNvPr>
          <p:cNvSpPr txBox="1"/>
          <p:nvPr/>
        </p:nvSpPr>
        <p:spPr>
          <a:xfrm>
            <a:off x="4445266" y="2123264"/>
            <a:ext cx="32972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133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No. of Backers</a:t>
            </a:r>
            <a:endParaRPr sz="2133" dirty="0">
              <a:solidFill>
                <a:schemeClr val="bg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0" name="Google Shape;341;p43">
            <a:extLst>
              <a:ext uri="{FF2B5EF4-FFF2-40B4-BE49-F238E27FC236}">
                <a16:creationId xmlns:a16="http://schemas.microsoft.com/office/drawing/2014/main" id="{522157B7-4154-71D8-487F-D09D83270992}"/>
              </a:ext>
            </a:extLst>
          </p:cNvPr>
          <p:cNvCxnSpPr>
            <a:stCxn id="38" idx="2"/>
            <a:endCxn id="31" idx="0"/>
          </p:cNvCxnSpPr>
          <p:nvPr/>
        </p:nvCxnSpPr>
        <p:spPr>
          <a:xfrm>
            <a:off x="6093866" y="2697676"/>
            <a:ext cx="10" cy="565504"/>
          </a:xfrm>
          <a:prstGeom prst="straightConnector1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</p:cxnSp>
      <p:cxnSp>
        <p:nvCxnSpPr>
          <p:cNvPr id="41" name="Google Shape;342;p43">
            <a:extLst>
              <a:ext uri="{FF2B5EF4-FFF2-40B4-BE49-F238E27FC236}">
                <a16:creationId xmlns:a16="http://schemas.microsoft.com/office/drawing/2014/main" id="{464777B9-007F-F00E-9A80-EC83517F65F1}"/>
              </a:ext>
            </a:extLst>
          </p:cNvPr>
          <p:cNvCxnSpPr>
            <a:stCxn id="33" idx="4"/>
            <a:endCxn id="35" idx="0"/>
          </p:cNvCxnSpPr>
          <p:nvPr/>
        </p:nvCxnSpPr>
        <p:spPr>
          <a:xfrm>
            <a:off x="3791655" y="4323580"/>
            <a:ext cx="0" cy="280800"/>
          </a:xfrm>
          <a:prstGeom prst="straightConnector1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</p:cxnSp>
      <p:cxnSp>
        <p:nvCxnSpPr>
          <p:cNvPr id="42" name="Google Shape;343;p43">
            <a:extLst>
              <a:ext uri="{FF2B5EF4-FFF2-40B4-BE49-F238E27FC236}">
                <a16:creationId xmlns:a16="http://schemas.microsoft.com/office/drawing/2014/main" id="{13690C32-B10C-EEC0-9EA6-A113CBDE823C}"/>
              </a:ext>
            </a:extLst>
          </p:cNvPr>
          <p:cNvCxnSpPr>
            <a:cxnSpLocks/>
            <a:endCxn id="32" idx="4"/>
          </p:cNvCxnSpPr>
          <p:nvPr/>
        </p:nvCxnSpPr>
        <p:spPr>
          <a:xfrm rot="10800000" flipH="1">
            <a:off x="8394694" y="4333896"/>
            <a:ext cx="1600" cy="270400"/>
          </a:xfrm>
          <a:prstGeom prst="straightConnector1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</p:cxnSp>
      <p:cxnSp>
        <p:nvCxnSpPr>
          <p:cNvPr id="43" name="Google Shape;345;p43">
            <a:extLst>
              <a:ext uri="{FF2B5EF4-FFF2-40B4-BE49-F238E27FC236}">
                <a16:creationId xmlns:a16="http://schemas.microsoft.com/office/drawing/2014/main" id="{5689377A-C457-74DC-3588-4547287FC5EF}"/>
              </a:ext>
            </a:extLst>
          </p:cNvPr>
          <p:cNvCxnSpPr>
            <a:stCxn id="33" idx="6"/>
            <a:endCxn id="31" idx="2"/>
          </p:cNvCxnSpPr>
          <p:nvPr/>
        </p:nvCxnSpPr>
        <p:spPr>
          <a:xfrm>
            <a:off x="4327055" y="3788180"/>
            <a:ext cx="1231600" cy="10400"/>
          </a:xfrm>
          <a:prstGeom prst="straightConnector1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</p:cxnSp>
      <p:cxnSp>
        <p:nvCxnSpPr>
          <p:cNvPr id="44" name="Google Shape;346;p43">
            <a:extLst>
              <a:ext uri="{FF2B5EF4-FFF2-40B4-BE49-F238E27FC236}">
                <a16:creationId xmlns:a16="http://schemas.microsoft.com/office/drawing/2014/main" id="{AA2C1934-78E3-FD4B-5D6F-6C6D69A43845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6629276" y="3798580"/>
            <a:ext cx="1231600" cy="0"/>
          </a:xfrm>
          <a:prstGeom prst="straightConnector1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</p:cxnSp>
      <p:cxnSp>
        <p:nvCxnSpPr>
          <p:cNvPr id="50" name="Google Shape;366;p43">
            <a:extLst>
              <a:ext uri="{FF2B5EF4-FFF2-40B4-BE49-F238E27FC236}">
                <a16:creationId xmlns:a16="http://schemas.microsoft.com/office/drawing/2014/main" id="{06F6B680-AADE-DB28-797D-7200FDACF81A}"/>
              </a:ext>
            </a:extLst>
          </p:cNvPr>
          <p:cNvCxnSpPr/>
          <p:nvPr/>
        </p:nvCxnSpPr>
        <p:spPr>
          <a:xfrm>
            <a:off x="5745332" y="2119637"/>
            <a:ext cx="692800" cy="0"/>
          </a:xfrm>
          <a:prstGeom prst="straightConnector1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</p:cxnSp>
      <p:cxnSp>
        <p:nvCxnSpPr>
          <p:cNvPr id="51" name="Google Shape;368;p43">
            <a:extLst>
              <a:ext uri="{FF2B5EF4-FFF2-40B4-BE49-F238E27FC236}">
                <a16:creationId xmlns:a16="http://schemas.microsoft.com/office/drawing/2014/main" id="{401BA98C-1AC9-CDB9-3476-7A0083E7556E}"/>
              </a:ext>
            </a:extLst>
          </p:cNvPr>
          <p:cNvCxnSpPr/>
          <p:nvPr/>
        </p:nvCxnSpPr>
        <p:spPr>
          <a:xfrm>
            <a:off x="8061566" y="5321523"/>
            <a:ext cx="692800" cy="0"/>
          </a:xfrm>
          <a:prstGeom prst="straightConnector1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</p:cxnSp>
      <p:cxnSp>
        <p:nvCxnSpPr>
          <p:cNvPr id="52" name="Google Shape;369;p43">
            <a:extLst>
              <a:ext uri="{FF2B5EF4-FFF2-40B4-BE49-F238E27FC236}">
                <a16:creationId xmlns:a16="http://schemas.microsoft.com/office/drawing/2014/main" id="{6DF00A7C-C8D6-7589-8907-C96EAF822BAD}"/>
              </a:ext>
            </a:extLst>
          </p:cNvPr>
          <p:cNvCxnSpPr/>
          <p:nvPr/>
        </p:nvCxnSpPr>
        <p:spPr>
          <a:xfrm>
            <a:off x="3445215" y="5345587"/>
            <a:ext cx="692800" cy="0"/>
          </a:xfrm>
          <a:prstGeom prst="straightConnector1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</p:cxnSp>
      <p:sp>
        <p:nvSpPr>
          <p:cNvPr id="56" name="Google Shape;306;p42">
            <a:extLst>
              <a:ext uri="{FF2B5EF4-FFF2-40B4-BE49-F238E27FC236}">
                <a16:creationId xmlns:a16="http://schemas.microsoft.com/office/drawing/2014/main" id="{ABE77FBE-089E-F122-EF65-5EAA016E6B60}"/>
              </a:ext>
            </a:extLst>
          </p:cNvPr>
          <p:cNvSpPr txBox="1"/>
          <p:nvPr/>
        </p:nvSpPr>
        <p:spPr>
          <a:xfrm>
            <a:off x="2927706" y="4700379"/>
            <a:ext cx="1718028" cy="57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1.35B</a:t>
            </a:r>
            <a:endParaRPr sz="36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8" name="Graphic 57" descr="Money with solid fill">
            <a:extLst>
              <a:ext uri="{FF2B5EF4-FFF2-40B4-BE49-F238E27FC236}">
                <a16:creationId xmlns:a16="http://schemas.microsoft.com/office/drawing/2014/main" id="{B2132D54-86A2-F895-AB28-24187F53A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9874" y="3489301"/>
            <a:ext cx="573693" cy="573693"/>
          </a:xfrm>
          <a:prstGeom prst="rect">
            <a:avLst/>
          </a:prstGeom>
        </p:spPr>
      </p:pic>
      <p:pic>
        <p:nvPicPr>
          <p:cNvPr id="60" name="Graphic 59" descr="Users with solid fill">
            <a:extLst>
              <a:ext uri="{FF2B5EF4-FFF2-40B4-BE49-F238E27FC236}">
                <a16:creationId xmlns:a16="http://schemas.microsoft.com/office/drawing/2014/main" id="{575B4BDB-91D0-390D-1137-8691DDF2FB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5876" y="3508592"/>
            <a:ext cx="576000" cy="576000"/>
          </a:xfrm>
          <a:prstGeom prst="rect">
            <a:avLst/>
          </a:prstGeom>
        </p:spPr>
      </p:pic>
      <p:pic>
        <p:nvPicPr>
          <p:cNvPr id="62" name="Graphic 61" descr="Daily calendar with solid fill">
            <a:extLst>
              <a:ext uri="{FF2B5EF4-FFF2-40B4-BE49-F238E27FC236}">
                <a16:creationId xmlns:a16="http://schemas.microsoft.com/office/drawing/2014/main" id="{11766BB3-D0F1-6B95-79BC-7A766AA211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19966" y="3500180"/>
            <a:ext cx="576000" cy="576000"/>
          </a:xfrm>
          <a:prstGeom prst="rect">
            <a:avLst/>
          </a:prstGeom>
        </p:spPr>
      </p:pic>
      <p:sp>
        <p:nvSpPr>
          <p:cNvPr id="64" name="Google Shape;306;p42">
            <a:extLst>
              <a:ext uri="{FF2B5EF4-FFF2-40B4-BE49-F238E27FC236}">
                <a16:creationId xmlns:a16="http://schemas.microsoft.com/office/drawing/2014/main" id="{92D2E3AC-B3B4-852B-A5E0-75C66813C283}"/>
              </a:ext>
            </a:extLst>
          </p:cNvPr>
          <p:cNvSpPr txBox="1"/>
          <p:nvPr/>
        </p:nvSpPr>
        <p:spPr>
          <a:xfrm>
            <a:off x="7548952" y="4726633"/>
            <a:ext cx="1718028" cy="57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80.4</a:t>
            </a:r>
            <a:endParaRPr sz="36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" name="Google Shape;306;p42">
            <a:extLst>
              <a:ext uri="{FF2B5EF4-FFF2-40B4-BE49-F238E27FC236}">
                <a16:creationId xmlns:a16="http://schemas.microsoft.com/office/drawing/2014/main" id="{E22BBC65-710D-0D7C-986F-D6B5BA655652}"/>
              </a:ext>
            </a:extLst>
          </p:cNvPr>
          <p:cNvSpPr txBox="1"/>
          <p:nvPr/>
        </p:nvSpPr>
        <p:spPr>
          <a:xfrm>
            <a:off x="5232718" y="1490659"/>
            <a:ext cx="1718028" cy="57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39.97M</a:t>
            </a:r>
            <a:endParaRPr sz="36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40825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1" grpId="0" animBg="1"/>
      <p:bldP spid="32" grpId="0" animBg="1"/>
      <p:bldP spid="33" grpId="0" animBg="1"/>
      <p:bldP spid="34" grpId="0"/>
      <p:bldP spid="35" grpId="0"/>
      <p:bldP spid="36" grpId="0"/>
      <p:bldP spid="38" grpId="0"/>
      <p:bldP spid="56" grpId="0"/>
      <p:bldP spid="64" grpId="0"/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232">
            <a:extLst>
              <a:ext uri="{FF2B5EF4-FFF2-40B4-BE49-F238E27FC236}">
                <a16:creationId xmlns:a16="http://schemas.microsoft.com/office/drawing/2014/main" id="{EB712AB1-36D0-CB15-DFE7-0ADFF61183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Google Shape;307;p42">
            <a:extLst>
              <a:ext uri="{FF2B5EF4-FFF2-40B4-BE49-F238E27FC236}">
                <a16:creationId xmlns:a16="http://schemas.microsoft.com/office/drawing/2014/main" id="{85401D7E-7580-80F9-041B-F24632FE4BFF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PERFORMANCE ANALYSIS </a:t>
            </a:r>
            <a:endParaRPr dirty="0">
              <a:sym typeface="Oswald"/>
            </a:endParaRPr>
          </a:p>
        </p:txBody>
      </p:sp>
      <p:sp>
        <p:nvSpPr>
          <p:cNvPr id="3" name="Google Shape;307;p42">
            <a:extLst>
              <a:ext uri="{FF2B5EF4-FFF2-40B4-BE49-F238E27FC236}">
                <a16:creationId xmlns:a16="http://schemas.microsoft.com/office/drawing/2014/main" id="{E05D5DE4-2BA4-437F-BF73-A2BF85063884}"/>
              </a:ext>
            </a:extLst>
          </p:cNvPr>
          <p:cNvSpPr txBox="1"/>
          <p:nvPr/>
        </p:nvSpPr>
        <p:spPr>
          <a:xfrm>
            <a:off x="2530059" y="735488"/>
            <a:ext cx="7131881" cy="4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TOP SUCCESSFUL PROJECTS BASED ON NO. OF BACKERS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97534EB-E300-885F-9F28-9C96A7383B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8585030"/>
              </p:ext>
            </p:extLst>
          </p:nvPr>
        </p:nvGraphicFramePr>
        <p:xfrm>
          <a:off x="179572" y="1849256"/>
          <a:ext cx="7808948" cy="394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A5268C5-B897-62FF-3F32-0626943CCE8B}"/>
              </a:ext>
            </a:extLst>
          </p:cNvPr>
          <p:cNvSpPr txBox="1"/>
          <p:nvPr/>
        </p:nvSpPr>
        <p:spPr>
          <a:xfrm>
            <a:off x="8316767" y="2150491"/>
            <a:ext cx="35469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45C22"/>
                </a:solidFill>
                <a:latin typeface=""/>
              </a:rPr>
              <a:t>TABLETOP GAMES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Exploding Kittens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Bears vs Babies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45C22"/>
                </a:solidFill>
                <a:latin typeface=""/>
              </a:rPr>
              <a:t>PRODUCT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Fidget Cube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Pebble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45C22"/>
                </a:solidFill>
                <a:latin typeface=""/>
              </a:rPr>
              <a:t>VIDEO GAMES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Double Fine Adventure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Torment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Project Eternity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bg1"/>
                </a:solidFill>
                <a:latin typeface=""/>
              </a:rPr>
              <a:t>Yooka-Laylee</a:t>
            </a:r>
            <a:endParaRPr lang="en-IN" dirty="0">
              <a:solidFill>
                <a:schemeClr val="bg1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64404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Graphic spid="5" grpId="0" uiExpand="1">
        <p:bldSub>
          <a:bldChart bld="category"/>
        </p:bldSub>
      </p:bldGraphic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232">
            <a:extLst>
              <a:ext uri="{FF2B5EF4-FFF2-40B4-BE49-F238E27FC236}">
                <a16:creationId xmlns:a16="http://schemas.microsoft.com/office/drawing/2014/main" id="{EB712AB1-36D0-CB15-DFE7-0ADFF61183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Google Shape;307;p42">
            <a:extLst>
              <a:ext uri="{FF2B5EF4-FFF2-40B4-BE49-F238E27FC236}">
                <a16:creationId xmlns:a16="http://schemas.microsoft.com/office/drawing/2014/main" id="{85401D7E-7580-80F9-041B-F24632FE4BFF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PERFORMANCE ANALYSIS </a:t>
            </a:r>
            <a:endParaRPr dirty="0">
              <a:sym typeface="Oswald"/>
            </a:endParaRPr>
          </a:p>
        </p:txBody>
      </p:sp>
      <p:sp>
        <p:nvSpPr>
          <p:cNvPr id="3" name="Google Shape;307;p42">
            <a:extLst>
              <a:ext uri="{FF2B5EF4-FFF2-40B4-BE49-F238E27FC236}">
                <a16:creationId xmlns:a16="http://schemas.microsoft.com/office/drawing/2014/main" id="{E05D5DE4-2BA4-437F-BF73-A2BF85063884}"/>
              </a:ext>
            </a:extLst>
          </p:cNvPr>
          <p:cNvSpPr txBox="1"/>
          <p:nvPr/>
        </p:nvSpPr>
        <p:spPr>
          <a:xfrm>
            <a:off x="2530059" y="730739"/>
            <a:ext cx="7131881" cy="4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TOP SUCCESSFUL PROJECTS BASED ON AMOUNT RAISED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F94FC02-CD55-FDE5-1499-CB591A0792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9713806"/>
              </p:ext>
            </p:extLst>
          </p:nvPr>
        </p:nvGraphicFramePr>
        <p:xfrm>
          <a:off x="475221" y="1934436"/>
          <a:ext cx="7458958" cy="4221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100CA0-7802-21F3-CF37-281090D50B95}"/>
              </a:ext>
            </a:extLst>
          </p:cNvPr>
          <p:cNvSpPr txBox="1"/>
          <p:nvPr/>
        </p:nvSpPr>
        <p:spPr>
          <a:xfrm>
            <a:off x="8645014" y="2125800"/>
            <a:ext cx="35469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2C7EC"/>
                </a:solidFill>
                <a:latin typeface=""/>
              </a:rPr>
              <a:t>VIDEO GAMES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Elite: Dangerous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Shenmue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Camelot Unchained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The Bards Tale IV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Obduction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2C7EC"/>
                </a:solidFill>
                <a:latin typeface=""/>
              </a:rPr>
              <a:t>NARRATIVE FILMS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Wish I was here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The Veronica Mars movie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Blue Mountain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The Newest Hottest Spike Lee Joint</a:t>
            </a:r>
          </a:p>
        </p:txBody>
      </p:sp>
    </p:spTree>
    <p:extLst>
      <p:ext uri="{BB962C8B-B14F-4D97-AF65-F5344CB8AC3E}">
        <p14:creationId xmlns:p14="http://schemas.microsoft.com/office/powerpoint/2010/main" val="423553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4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4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4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4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400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9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400"/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3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400"/>
                                        <p:tgtEl>
                                          <p:spTgt spid="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7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400"/>
                                        <p:tgtEl>
                                          <p:spTgt spid="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1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400"/>
                                        <p:tgtEl>
                                          <p:spTgt spid="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Graphic spid="4" grpId="0" uiExpand="1">
        <p:bldSub>
          <a:bldChart bld="category"/>
        </p:bldSub>
      </p:bldGraphic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232">
            <a:extLst>
              <a:ext uri="{FF2B5EF4-FFF2-40B4-BE49-F238E27FC236}">
                <a16:creationId xmlns:a16="http://schemas.microsoft.com/office/drawing/2014/main" id="{EB712AB1-36D0-CB15-DFE7-0ADFF61183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Google Shape;307;p42">
            <a:extLst>
              <a:ext uri="{FF2B5EF4-FFF2-40B4-BE49-F238E27FC236}">
                <a16:creationId xmlns:a16="http://schemas.microsoft.com/office/drawing/2014/main" id="{85401D7E-7580-80F9-041B-F24632FE4BFF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PERFORMANCE ANALYSIS </a:t>
            </a:r>
            <a:endParaRPr dirty="0">
              <a:sym typeface="Oswald"/>
            </a:endParaRPr>
          </a:p>
        </p:txBody>
      </p:sp>
      <p:sp>
        <p:nvSpPr>
          <p:cNvPr id="3" name="Google Shape;307;p42">
            <a:extLst>
              <a:ext uri="{FF2B5EF4-FFF2-40B4-BE49-F238E27FC236}">
                <a16:creationId xmlns:a16="http://schemas.microsoft.com/office/drawing/2014/main" id="{E05D5DE4-2BA4-437F-BF73-A2BF85063884}"/>
              </a:ext>
            </a:extLst>
          </p:cNvPr>
          <p:cNvSpPr txBox="1"/>
          <p:nvPr/>
        </p:nvSpPr>
        <p:spPr>
          <a:xfrm>
            <a:off x="2530059" y="730739"/>
            <a:ext cx="7131881" cy="4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PERCENTAGE OF SUCCESSFUL PROJECTS BY GOAL RANGE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47C1165-D2F6-9D97-463F-104E3FE84F27}"/>
              </a:ext>
            </a:extLst>
          </p:cNvPr>
          <p:cNvSpPr/>
          <p:nvPr/>
        </p:nvSpPr>
        <p:spPr>
          <a:xfrm>
            <a:off x="12333939" y="-4115588"/>
            <a:ext cx="2480176" cy="2673493"/>
          </a:xfrm>
          <a:custGeom>
            <a:avLst/>
            <a:gdLst>
              <a:gd name="connsiteX0" fmla="*/ 1496172 w 2675737"/>
              <a:gd name="connsiteY0" fmla="*/ 0 h 2884297"/>
              <a:gd name="connsiteX1" fmla="*/ 1941088 w 2675737"/>
              <a:gd name="connsiteY1" fmla="*/ 65188 h 2884297"/>
              <a:gd name="connsiteX2" fmla="*/ 1972068 w 2675737"/>
              <a:gd name="connsiteY2" fmla="*/ 76177 h 2884297"/>
              <a:gd name="connsiteX3" fmla="*/ 2078550 w 2675737"/>
              <a:gd name="connsiteY3" fmla="*/ 113947 h 2884297"/>
              <a:gd name="connsiteX4" fmla="*/ 2447876 w 2675737"/>
              <a:gd name="connsiteY4" fmla="*/ 331106 h 2884297"/>
              <a:gd name="connsiteX5" fmla="*/ 2467435 w 2675737"/>
              <a:gd name="connsiteY5" fmla="*/ 348334 h 2884297"/>
              <a:gd name="connsiteX6" fmla="*/ 2554125 w 2675737"/>
              <a:gd name="connsiteY6" fmla="*/ 424690 h 2884297"/>
              <a:gd name="connsiteX7" fmla="*/ 2650691 w 2675737"/>
              <a:gd name="connsiteY7" fmla="*/ 527659 h 2884297"/>
              <a:gd name="connsiteX8" fmla="*/ 2675737 w 2675737"/>
              <a:gd name="connsiteY8" fmla="*/ 560118 h 2884297"/>
              <a:gd name="connsiteX9" fmla="*/ 2620411 w 2675737"/>
              <a:gd name="connsiteY9" fmla="*/ 551935 h 2884297"/>
              <a:gd name="connsiteX10" fmla="*/ 2467436 w 2675737"/>
              <a:gd name="connsiteY10" fmla="*/ 544449 h 2884297"/>
              <a:gd name="connsiteX11" fmla="*/ 2314461 w 2675737"/>
              <a:gd name="connsiteY11" fmla="*/ 551935 h 2884297"/>
              <a:gd name="connsiteX12" fmla="*/ 2259133 w 2675737"/>
              <a:gd name="connsiteY12" fmla="*/ 560119 h 2884297"/>
              <a:gd name="connsiteX13" fmla="*/ 2165905 w 2675737"/>
              <a:gd name="connsiteY13" fmla="*/ 573908 h 2884297"/>
              <a:gd name="connsiteX14" fmla="*/ 2022520 w 2675737"/>
              <a:gd name="connsiteY14" fmla="*/ 609637 h 2884297"/>
              <a:gd name="connsiteX15" fmla="*/ 1968753 w 2675737"/>
              <a:gd name="connsiteY15" fmla="*/ 628709 h 2884297"/>
              <a:gd name="connsiteX16" fmla="*/ 1885058 w 2675737"/>
              <a:gd name="connsiteY16" fmla="*/ 658396 h 2884297"/>
              <a:gd name="connsiteX17" fmla="*/ 1515732 w 2675737"/>
              <a:gd name="connsiteY17" fmla="*/ 875555 h 2884297"/>
              <a:gd name="connsiteX18" fmla="*/ 1480094 w 2675737"/>
              <a:gd name="connsiteY18" fmla="*/ 906945 h 2884297"/>
              <a:gd name="connsiteX19" fmla="*/ 1409483 w 2675737"/>
              <a:gd name="connsiteY19" fmla="*/ 969139 h 2884297"/>
              <a:gd name="connsiteX20" fmla="*/ 1001661 w 2675737"/>
              <a:gd name="connsiteY20" fmla="*/ 1702210 h 2884297"/>
              <a:gd name="connsiteX21" fmla="*/ 997492 w 2675737"/>
              <a:gd name="connsiteY21" fmla="*/ 1728688 h 2884297"/>
              <a:gd name="connsiteX22" fmla="*/ 978989 w 2675737"/>
              <a:gd name="connsiteY22" fmla="*/ 1846180 h 2884297"/>
              <a:gd name="connsiteX23" fmla="*/ 971264 w 2675737"/>
              <a:gd name="connsiteY23" fmla="*/ 1994432 h 2884297"/>
              <a:gd name="connsiteX24" fmla="*/ 1226787 w 2675737"/>
              <a:gd name="connsiteY24" fmla="*/ 2805131 h 2884297"/>
              <a:gd name="connsiteX25" fmla="*/ 1287872 w 2675737"/>
              <a:gd name="connsiteY25" fmla="*/ 2884297 h 2884297"/>
              <a:gd name="connsiteX26" fmla="*/ 1194641 w 2675737"/>
              <a:gd name="connsiteY26" fmla="*/ 2870507 h 2884297"/>
              <a:gd name="connsiteX27" fmla="*/ 0 w 2675737"/>
              <a:gd name="connsiteY27" fmla="*/ 1449983 h 2884297"/>
              <a:gd name="connsiteX28" fmla="*/ 67265 w 2675737"/>
              <a:gd name="connsiteY28" fmla="*/ 1018803 h 2884297"/>
              <a:gd name="connsiteX29" fmla="*/ 109688 w 2675737"/>
              <a:gd name="connsiteY29" fmla="*/ 906474 h 2884297"/>
              <a:gd name="connsiteX30" fmla="*/ 117577 w 2675737"/>
              <a:gd name="connsiteY30" fmla="*/ 885584 h 2884297"/>
              <a:gd name="connsiteX31" fmla="*/ 913794 w 2675737"/>
              <a:gd name="connsiteY31" fmla="*/ 113947 h 2884297"/>
              <a:gd name="connsiteX32" fmla="*/ 997349 w 2675737"/>
              <a:gd name="connsiteY32" fmla="*/ 84309 h 2884297"/>
              <a:gd name="connsiteX33" fmla="*/ 1051256 w 2675737"/>
              <a:gd name="connsiteY33" fmla="*/ 65188 h 2884297"/>
              <a:gd name="connsiteX34" fmla="*/ 1496172 w 2675737"/>
              <a:gd name="connsiteY34" fmla="*/ 0 h 288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75737" h="2884297">
                <a:moveTo>
                  <a:pt x="1496172" y="0"/>
                </a:moveTo>
                <a:cubicBezTo>
                  <a:pt x="1651106" y="0"/>
                  <a:pt x="1800539" y="22823"/>
                  <a:pt x="1941088" y="65188"/>
                </a:cubicBezTo>
                <a:lnTo>
                  <a:pt x="1972068" y="76177"/>
                </a:lnTo>
                <a:lnTo>
                  <a:pt x="2078550" y="113947"/>
                </a:lnTo>
                <a:cubicBezTo>
                  <a:pt x="2212800" y="168977"/>
                  <a:pt x="2337037" y="242456"/>
                  <a:pt x="2447876" y="331106"/>
                </a:cubicBezTo>
                <a:lnTo>
                  <a:pt x="2467435" y="348334"/>
                </a:lnTo>
                <a:lnTo>
                  <a:pt x="2554125" y="424690"/>
                </a:lnTo>
                <a:cubicBezTo>
                  <a:pt x="2587970" y="457490"/>
                  <a:pt x="2620200" y="491853"/>
                  <a:pt x="2650691" y="527659"/>
                </a:cubicBezTo>
                <a:lnTo>
                  <a:pt x="2675737" y="560118"/>
                </a:lnTo>
                <a:lnTo>
                  <a:pt x="2620411" y="551935"/>
                </a:lnTo>
                <a:cubicBezTo>
                  <a:pt x="2570114" y="546985"/>
                  <a:pt x="2519081" y="544449"/>
                  <a:pt x="2467436" y="544449"/>
                </a:cubicBezTo>
                <a:cubicBezTo>
                  <a:pt x="2415792" y="544449"/>
                  <a:pt x="2364758" y="546985"/>
                  <a:pt x="2314461" y="551935"/>
                </a:cubicBezTo>
                <a:lnTo>
                  <a:pt x="2259133" y="560119"/>
                </a:lnTo>
                <a:lnTo>
                  <a:pt x="2165905" y="573908"/>
                </a:lnTo>
                <a:cubicBezTo>
                  <a:pt x="2117207" y="583565"/>
                  <a:pt x="2069370" y="595516"/>
                  <a:pt x="2022520" y="609637"/>
                </a:cubicBezTo>
                <a:lnTo>
                  <a:pt x="1968753" y="628709"/>
                </a:lnTo>
                <a:lnTo>
                  <a:pt x="1885058" y="658396"/>
                </a:lnTo>
                <a:cubicBezTo>
                  <a:pt x="1750809" y="713426"/>
                  <a:pt x="1626572" y="786905"/>
                  <a:pt x="1515732" y="875555"/>
                </a:cubicBezTo>
                <a:lnTo>
                  <a:pt x="1480094" y="906945"/>
                </a:lnTo>
                <a:lnTo>
                  <a:pt x="1409483" y="969139"/>
                </a:lnTo>
                <a:cubicBezTo>
                  <a:pt x="1206417" y="1165936"/>
                  <a:pt x="1061452" y="1419039"/>
                  <a:pt x="1001661" y="1702210"/>
                </a:cubicBezTo>
                <a:lnTo>
                  <a:pt x="997492" y="1728688"/>
                </a:lnTo>
                <a:lnTo>
                  <a:pt x="978989" y="1846180"/>
                </a:lnTo>
                <a:cubicBezTo>
                  <a:pt x="973881" y="1894924"/>
                  <a:pt x="971264" y="1944382"/>
                  <a:pt x="971264" y="1994432"/>
                </a:cubicBezTo>
                <a:cubicBezTo>
                  <a:pt x="971264" y="2294733"/>
                  <a:pt x="1065463" y="2573713"/>
                  <a:pt x="1226787" y="2805131"/>
                </a:cubicBezTo>
                <a:lnTo>
                  <a:pt x="1287872" y="2884297"/>
                </a:lnTo>
                <a:lnTo>
                  <a:pt x="1194641" y="2870507"/>
                </a:lnTo>
                <a:cubicBezTo>
                  <a:pt x="512861" y="2735302"/>
                  <a:pt x="0" y="2150686"/>
                  <a:pt x="0" y="1449983"/>
                </a:cubicBezTo>
                <a:cubicBezTo>
                  <a:pt x="0" y="1299833"/>
                  <a:pt x="23550" y="1155013"/>
                  <a:pt x="67265" y="1018803"/>
                </a:cubicBezTo>
                <a:lnTo>
                  <a:pt x="109688" y="906474"/>
                </a:lnTo>
                <a:lnTo>
                  <a:pt x="117577" y="885584"/>
                </a:lnTo>
                <a:cubicBezTo>
                  <a:pt x="268997" y="538637"/>
                  <a:pt x="555795" y="260693"/>
                  <a:pt x="913794" y="113947"/>
                </a:cubicBezTo>
                <a:lnTo>
                  <a:pt x="997349" y="84309"/>
                </a:lnTo>
                <a:lnTo>
                  <a:pt x="1051256" y="65188"/>
                </a:lnTo>
                <a:cubicBezTo>
                  <a:pt x="1191805" y="22823"/>
                  <a:pt x="1341239" y="0"/>
                  <a:pt x="1496172" y="0"/>
                </a:cubicBezTo>
                <a:close/>
              </a:path>
            </a:pathLst>
          </a:custGeom>
          <a:gradFill>
            <a:gsLst>
              <a:gs pos="0">
                <a:srgbClr val="A77813"/>
              </a:gs>
              <a:gs pos="23000">
                <a:srgbClr val="B0831F"/>
              </a:gs>
              <a:gs pos="100000">
                <a:srgbClr val="FFFF00"/>
              </a:gs>
            </a:gsLst>
            <a:lin ang="6600000" scaled="0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CE41BEC-D145-A6FD-365E-459CB91072D4}"/>
              </a:ext>
            </a:extLst>
          </p:cNvPr>
          <p:cNvSpPr/>
          <p:nvPr/>
        </p:nvSpPr>
        <p:spPr>
          <a:xfrm>
            <a:off x="16692107" y="-1252340"/>
            <a:ext cx="2773643" cy="1847795"/>
          </a:xfrm>
          <a:custGeom>
            <a:avLst/>
            <a:gdLst>
              <a:gd name="connsiteX0" fmla="*/ 1496172 w 2992344"/>
              <a:gd name="connsiteY0" fmla="*/ 0 h 1993493"/>
              <a:gd name="connsiteX1" fmla="*/ 2447876 w 2992344"/>
              <a:gd name="connsiteY1" fmla="*/ 331106 h 1993493"/>
              <a:gd name="connsiteX2" fmla="*/ 2467436 w 2992344"/>
              <a:gd name="connsiteY2" fmla="*/ 348335 h 1993493"/>
              <a:gd name="connsiteX3" fmla="*/ 2554125 w 2992344"/>
              <a:gd name="connsiteY3" fmla="*/ 424690 h 1993493"/>
              <a:gd name="connsiteX4" fmla="*/ 2961947 w 2992344"/>
              <a:gd name="connsiteY4" fmla="*/ 1157761 h 1993493"/>
              <a:gd name="connsiteX5" fmla="*/ 2962803 w 2992344"/>
              <a:gd name="connsiteY5" fmla="*/ 1163196 h 1993493"/>
              <a:gd name="connsiteX6" fmla="*/ 2984619 w 2992344"/>
              <a:gd name="connsiteY6" fmla="*/ 1301731 h 1993493"/>
              <a:gd name="connsiteX7" fmla="*/ 2992344 w 2992344"/>
              <a:gd name="connsiteY7" fmla="*/ 1449983 h 1993493"/>
              <a:gd name="connsiteX8" fmla="*/ 2984619 w 2992344"/>
              <a:gd name="connsiteY8" fmla="*/ 1598235 h 1993493"/>
              <a:gd name="connsiteX9" fmla="*/ 2966117 w 2992344"/>
              <a:gd name="connsiteY9" fmla="*/ 1715727 h 1993493"/>
              <a:gd name="connsiteX10" fmla="*/ 2961947 w 2992344"/>
              <a:gd name="connsiteY10" fmla="*/ 1742205 h 1993493"/>
              <a:gd name="connsiteX11" fmla="*/ 2925079 w 2992344"/>
              <a:gd name="connsiteY11" fmla="*/ 1881163 h 1993493"/>
              <a:gd name="connsiteX12" fmla="*/ 2882656 w 2992344"/>
              <a:gd name="connsiteY12" fmla="*/ 1993493 h 1993493"/>
              <a:gd name="connsiteX13" fmla="*/ 2874767 w 2992344"/>
              <a:gd name="connsiteY13" fmla="*/ 1972603 h 1993493"/>
              <a:gd name="connsiteX14" fmla="*/ 2736821 w 2992344"/>
              <a:gd name="connsiteY14" fmla="*/ 1726303 h 1993493"/>
              <a:gd name="connsiteX15" fmla="*/ 2675737 w 2992344"/>
              <a:gd name="connsiteY15" fmla="*/ 1647137 h 1993493"/>
              <a:gd name="connsiteX16" fmla="*/ 2650691 w 2992344"/>
              <a:gd name="connsiteY16" fmla="*/ 1614678 h 1993493"/>
              <a:gd name="connsiteX17" fmla="*/ 2554125 w 2992344"/>
              <a:gd name="connsiteY17" fmla="*/ 1511709 h 1993493"/>
              <a:gd name="connsiteX18" fmla="*/ 2467435 w 2992344"/>
              <a:gd name="connsiteY18" fmla="*/ 1435353 h 1993493"/>
              <a:gd name="connsiteX19" fmla="*/ 2447876 w 2992344"/>
              <a:gd name="connsiteY19" fmla="*/ 1418125 h 1993493"/>
              <a:gd name="connsiteX20" fmla="*/ 2078550 w 2992344"/>
              <a:gd name="connsiteY20" fmla="*/ 1200966 h 1993493"/>
              <a:gd name="connsiteX21" fmla="*/ 1972068 w 2992344"/>
              <a:gd name="connsiteY21" fmla="*/ 1163196 h 1993493"/>
              <a:gd name="connsiteX22" fmla="*/ 1941088 w 2992344"/>
              <a:gd name="connsiteY22" fmla="*/ 1152207 h 1993493"/>
              <a:gd name="connsiteX23" fmla="*/ 1496172 w 2992344"/>
              <a:gd name="connsiteY23" fmla="*/ 1087019 h 1993493"/>
              <a:gd name="connsiteX24" fmla="*/ 1051256 w 2992344"/>
              <a:gd name="connsiteY24" fmla="*/ 1152207 h 1993493"/>
              <a:gd name="connsiteX25" fmla="*/ 997349 w 2992344"/>
              <a:gd name="connsiteY25" fmla="*/ 1171328 h 1993493"/>
              <a:gd name="connsiteX26" fmla="*/ 913794 w 2992344"/>
              <a:gd name="connsiteY26" fmla="*/ 1200966 h 1993493"/>
              <a:gd name="connsiteX27" fmla="*/ 117577 w 2992344"/>
              <a:gd name="connsiteY27" fmla="*/ 1972603 h 1993493"/>
              <a:gd name="connsiteX28" fmla="*/ 109688 w 2992344"/>
              <a:gd name="connsiteY28" fmla="*/ 1993493 h 1993493"/>
              <a:gd name="connsiteX29" fmla="*/ 67265 w 2992344"/>
              <a:gd name="connsiteY29" fmla="*/ 1881163 h 1993493"/>
              <a:gd name="connsiteX30" fmla="*/ 0 w 2992344"/>
              <a:gd name="connsiteY30" fmla="*/ 1449983 h 1993493"/>
              <a:gd name="connsiteX31" fmla="*/ 1194641 w 2992344"/>
              <a:gd name="connsiteY31" fmla="*/ 29459 h 1993493"/>
              <a:gd name="connsiteX32" fmla="*/ 1288689 w 2992344"/>
              <a:gd name="connsiteY32" fmla="*/ 15548 h 1993493"/>
              <a:gd name="connsiteX33" fmla="*/ 1343197 w 2992344"/>
              <a:gd name="connsiteY33" fmla="*/ 7486 h 1993493"/>
              <a:gd name="connsiteX34" fmla="*/ 1496172 w 2992344"/>
              <a:gd name="connsiteY34" fmla="*/ 0 h 199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92344" h="1993493">
                <a:moveTo>
                  <a:pt x="1496172" y="0"/>
                </a:moveTo>
                <a:cubicBezTo>
                  <a:pt x="1857684" y="0"/>
                  <a:pt x="2189250" y="124257"/>
                  <a:pt x="2447876" y="331106"/>
                </a:cubicBezTo>
                <a:lnTo>
                  <a:pt x="2467436" y="348335"/>
                </a:lnTo>
                <a:lnTo>
                  <a:pt x="2554125" y="424690"/>
                </a:lnTo>
                <a:cubicBezTo>
                  <a:pt x="2757191" y="621487"/>
                  <a:pt x="2902156" y="874590"/>
                  <a:pt x="2961947" y="1157761"/>
                </a:cubicBezTo>
                <a:lnTo>
                  <a:pt x="2962803" y="1163196"/>
                </a:lnTo>
                <a:lnTo>
                  <a:pt x="2984619" y="1301731"/>
                </a:lnTo>
                <a:cubicBezTo>
                  <a:pt x="2989728" y="1350475"/>
                  <a:pt x="2992344" y="1399933"/>
                  <a:pt x="2992344" y="1449983"/>
                </a:cubicBezTo>
                <a:cubicBezTo>
                  <a:pt x="2992344" y="1500033"/>
                  <a:pt x="2989728" y="1549491"/>
                  <a:pt x="2984619" y="1598235"/>
                </a:cubicBezTo>
                <a:lnTo>
                  <a:pt x="2966117" y="1715727"/>
                </a:lnTo>
                <a:lnTo>
                  <a:pt x="2961947" y="1742205"/>
                </a:lnTo>
                <a:cubicBezTo>
                  <a:pt x="2951982" y="1789400"/>
                  <a:pt x="2939651" y="1835760"/>
                  <a:pt x="2925079" y="1881163"/>
                </a:cubicBezTo>
                <a:lnTo>
                  <a:pt x="2882656" y="1993493"/>
                </a:lnTo>
                <a:lnTo>
                  <a:pt x="2874767" y="1972603"/>
                </a:lnTo>
                <a:cubicBezTo>
                  <a:pt x="2836912" y="1885867"/>
                  <a:pt x="2790596" y="1803443"/>
                  <a:pt x="2736821" y="1726303"/>
                </a:cubicBezTo>
                <a:lnTo>
                  <a:pt x="2675737" y="1647137"/>
                </a:lnTo>
                <a:lnTo>
                  <a:pt x="2650691" y="1614678"/>
                </a:lnTo>
                <a:cubicBezTo>
                  <a:pt x="2620200" y="1578872"/>
                  <a:pt x="2587970" y="1544509"/>
                  <a:pt x="2554125" y="1511709"/>
                </a:cubicBezTo>
                <a:lnTo>
                  <a:pt x="2467435" y="1435353"/>
                </a:lnTo>
                <a:lnTo>
                  <a:pt x="2447876" y="1418125"/>
                </a:lnTo>
                <a:cubicBezTo>
                  <a:pt x="2337037" y="1329475"/>
                  <a:pt x="2212800" y="1255996"/>
                  <a:pt x="2078550" y="1200966"/>
                </a:cubicBezTo>
                <a:lnTo>
                  <a:pt x="1972068" y="1163196"/>
                </a:lnTo>
                <a:lnTo>
                  <a:pt x="1941088" y="1152207"/>
                </a:lnTo>
                <a:cubicBezTo>
                  <a:pt x="1800539" y="1109842"/>
                  <a:pt x="1651106" y="1087019"/>
                  <a:pt x="1496172" y="1087019"/>
                </a:cubicBezTo>
                <a:cubicBezTo>
                  <a:pt x="1341239" y="1087019"/>
                  <a:pt x="1191805" y="1109842"/>
                  <a:pt x="1051256" y="1152207"/>
                </a:cubicBezTo>
                <a:lnTo>
                  <a:pt x="997349" y="1171328"/>
                </a:lnTo>
                <a:lnTo>
                  <a:pt x="913794" y="1200966"/>
                </a:lnTo>
                <a:cubicBezTo>
                  <a:pt x="555795" y="1347712"/>
                  <a:pt x="268997" y="1625656"/>
                  <a:pt x="117577" y="1972603"/>
                </a:cubicBezTo>
                <a:lnTo>
                  <a:pt x="109688" y="1993493"/>
                </a:lnTo>
                <a:lnTo>
                  <a:pt x="67265" y="1881163"/>
                </a:lnTo>
                <a:cubicBezTo>
                  <a:pt x="23550" y="1744954"/>
                  <a:pt x="0" y="1600134"/>
                  <a:pt x="0" y="1449983"/>
                </a:cubicBezTo>
                <a:cubicBezTo>
                  <a:pt x="0" y="749281"/>
                  <a:pt x="512861" y="164664"/>
                  <a:pt x="1194641" y="29459"/>
                </a:cubicBezTo>
                <a:lnTo>
                  <a:pt x="1288689" y="15548"/>
                </a:lnTo>
                <a:lnTo>
                  <a:pt x="1343197" y="7486"/>
                </a:lnTo>
                <a:cubicBezTo>
                  <a:pt x="1393494" y="2536"/>
                  <a:pt x="1444528" y="0"/>
                  <a:pt x="1496172" y="0"/>
                </a:cubicBezTo>
                <a:close/>
              </a:path>
            </a:pathLst>
          </a:custGeom>
          <a:gradFill flip="none" rotWithShape="1">
            <a:gsLst>
              <a:gs pos="37000">
                <a:srgbClr val="5C00F3"/>
              </a:gs>
              <a:gs pos="100000">
                <a:srgbClr val="2E027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A03E2FE-B0F3-5D15-600C-35A015449331}"/>
              </a:ext>
            </a:extLst>
          </p:cNvPr>
          <p:cNvSpPr/>
          <p:nvPr/>
        </p:nvSpPr>
        <p:spPr>
          <a:xfrm>
            <a:off x="-1239709" y="-5346357"/>
            <a:ext cx="2480176" cy="2673492"/>
          </a:xfrm>
          <a:custGeom>
            <a:avLst/>
            <a:gdLst>
              <a:gd name="connsiteX0" fmla="*/ 1287869 w 2675737"/>
              <a:gd name="connsiteY0" fmla="*/ 0 h 2884296"/>
              <a:gd name="connsiteX1" fmla="*/ 1226785 w 2675737"/>
              <a:gd name="connsiteY1" fmla="*/ 79165 h 2884296"/>
              <a:gd name="connsiteX2" fmla="*/ 1088839 w 2675737"/>
              <a:gd name="connsiteY2" fmla="*/ 325465 h 2884296"/>
              <a:gd name="connsiteX3" fmla="*/ 1080950 w 2675737"/>
              <a:gd name="connsiteY3" fmla="*/ 346356 h 2884296"/>
              <a:gd name="connsiteX4" fmla="*/ 1038527 w 2675737"/>
              <a:gd name="connsiteY4" fmla="*/ 458684 h 2884296"/>
              <a:gd name="connsiteX5" fmla="*/ 1001659 w 2675737"/>
              <a:gd name="connsiteY5" fmla="*/ 597642 h 2884296"/>
              <a:gd name="connsiteX6" fmla="*/ 997349 w 2675737"/>
              <a:gd name="connsiteY6" fmla="*/ 625012 h 2884296"/>
              <a:gd name="connsiteX7" fmla="*/ 978987 w 2675737"/>
              <a:gd name="connsiteY7" fmla="*/ 741612 h 2884296"/>
              <a:gd name="connsiteX8" fmla="*/ 971262 w 2675737"/>
              <a:gd name="connsiteY8" fmla="*/ 889864 h 2884296"/>
              <a:gd name="connsiteX9" fmla="*/ 978987 w 2675737"/>
              <a:gd name="connsiteY9" fmla="*/ 1038116 h 2884296"/>
              <a:gd name="connsiteX10" fmla="*/ 1000803 w 2675737"/>
              <a:gd name="connsiteY10" fmla="*/ 1176652 h 2884296"/>
              <a:gd name="connsiteX11" fmla="*/ 1001659 w 2675737"/>
              <a:gd name="connsiteY11" fmla="*/ 1182086 h 2884296"/>
              <a:gd name="connsiteX12" fmla="*/ 1409481 w 2675737"/>
              <a:gd name="connsiteY12" fmla="*/ 1915157 h 2884296"/>
              <a:gd name="connsiteX13" fmla="*/ 1496171 w 2675737"/>
              <a:gd name="connsiteY13" fmla="*/ 1991514 h 2884296"/>
              <a:gd name="connsiteX14" fmla="*/ 1515730 w 2675737"/>
              <a:gd name="connsiteY14" fmla="*/ 2008741 h 2884296"/>
              <a:gd name="connsiteX15" fmla="*/ 2467434 w 2675737"/>
              <a:gd name="connsiteY15" fmla="*/ 2339847 h 2884296"/>
              <a:gd name="connsiteX16" fmla="*/ 2620409 w 2675737"/>
              <a:gd name="connsiteY16" fmla="*/ 2332361 h 2884296"/>
              <a:gd name="connsiteX17" fmla="*/ 2675737 w 2675737"/>
              <a:gd name="connsiteY17" fmla="*/ 2324178 h 2884296"/>
              <a:gd name="connsiteX18" fmla="*/ 2650691 w 2675737"/>
              <a:gd name="connsiteY18" fmla="*/ 2356637 h 2884296"/>
              <a:gd name="connsiteX19" fmla="*/ 1496172 w 2675737"/>
              <a:gd name="connsiteY19" fmla="*/ 2884296 h 2884296"/>
              <a:gd name="connsiteX20" fmla="*/ 341653 w 2675737"/>
              <a:gd name="connsiteY20" fmla="*/ 2356637 h 2884296"/>
              <a:gd name="connsiteX21" fmla="*/ 316608 w 2675737"/>
              <a:gd name="connsiteY21" fmla="*/ 2324178 h 2884296"/>
              <a:gd name="connsiteX22" fmla="*/ 255523 w 2675737"/>
              <a:gd name="connsiteY22" fmla="*/ 2245012 h 2884296"/>
              <a:gd name="connsiteX23" fmla="*/ 0 w 2675737"/>
              <a:gd name="connsiteY23" fmla="*/ 1434313 h 2884296"/>
              <a:gd name="connsiteX24" fmla="*/ 7725 w 2675737"/>
              <a:gd name="connsiteY24" fmla="*/ 1286061 h 2884296"/>
              <a:gd name="connsiteX25" fmla="*/ 26228 w 2675737"/>
              <a:gd name="connsiteY25" fmla="*/ 1168569 h 2884296"/>
              <a:gd name="connsiteX26" fmla="*/ 30397 w 2675737"/>
              <a:gd name="connsiteY26" fmla="*/ 1142091 h 2884296"/>
              <a:gd name="connsiteX27" fmla="*/ 438219 w 2675737"/>
              <a:gd name="connsiteY27" fmla="*/ 409020 h 2884296"/>
              <a:gd name="connsiteX28" fmla="*/ 508830 w 2675737"/>
              <a:gd name="connsiteY28" fmla="*/ 346826 h 2884296"/>
              <a:gd name="connsiteX29" fmla="*/ 544468 w 2675737"/>
              <a:gd name="connsiteY29" fmla="*/ 315436 h 2884296"/>
              <a:gd name="connsiteX30" fmla="*/ 913794 w 2675737"/>
              <a:gd name="connsiteY30" fmla="*/ 98277 h 2884296"/>
              <a:gd name="connsiteX31" fmla="*/ 997489 w 2675737"/>
              <a:gd name="connsiteY31" fmla="*/ 68590 h 2884296"/>
              <a:gd name="connsiteX32" fmla="*/ 1051256 w 2675737"/>
              <a:gd name="connsiteY32" fmla="*/ 49518 h 2884296"/>
              <a:gd name="connsiteX33" fmla="*/ 1194641 w 2675737"/>
              <a:gd name="connsiteY33" fmla="*/ 13789 h 288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75737" h="2884296">
                <a:moveTo>
                  <a:pt x="1287869" y="0"/>
                </a:moveTo>
                <a:lnTo>
                  <a:pt x="1226785" y="79165"/>
                </a:lnTo>
                <a:cubicBezTo>
                  <a:pt x="1173010" y="156305"/>
                  <a:pt x="1126694" y="238729"/>
                  <a:pt x="1088839" y="325465"/>
                </a:cubicBezTo>
                <a:lnTo>
                  <a:pt x="1080950" y="346356"/>
                </a:lnTo>
                <a:lnTo>
                  <a:pt x="1038527" y="458684"/>
                </a:lnTo>
                <a:cubicBezTo>
                  <a:pt x="1023955" y="504087"/>
                  <a:pt x="1011624" y="550447"/>
                  <a:pt x="1001659" y="597642"/>
                </a:cubicBezTo>
                <a:lnTo>
                  <a:pt x="997349" y="625012"/>
                </a:lnTo>
                <a:lnTo>
                  <a:pt x="978987" y="741612"/>
                </a:lnTo>
                <a:cubicBezTo>
                  <a:pt x="973879" y="790356"/>
                  <a:pt x="971262" y="839814"/>
                  <a:pt x="971262" y="889864"/>
                </a:cubicBezTo>
                <a:cubicBezTo>
                  <a:pt x="971262" y="939914"/>
                  <a:pt x="973879" y="989372"/>
                  <a:pt x="978987" y="1038116"/>
                </a:cubicBezTo>
                <a:lnTo>
                  <a:pt x="1000803" y="1176652"/>
                </a:lnTo>
                <a:lnTo>
                  <a:pt x="1001659" y="1182086"/>
                </a:lnTo>
                <a:cubicBezTo>
                  <a:pt x="1061450" y="1465257"/>
                  <a:pt x="1206415" y="1718360"/>
                  <a:pt x="1409481" y="1915157"/>
                </a:cubicBezTo>
                <a:lnTo>
                  <a:pt x="1496171" y="1991514"/>
                </a:lnTo>
                <a:lnTo>
                  <a:pt x="1515730" y="2008741"/>
                </a:lnTo>
                <a:cubicBezTo>
                  <a:pt x="1774357" y="2215590"/>
                  <a:pt x="2105922" y="2339847"/>
                  <a:pt x="2467434" y="2339847"/>
                </a:cubicBezTo>
                <a:cubicBezTo>
                  <a:pt x="2519079" y="2339847"/>
                  <a:pt x="2570112" y="2337311"/>
                  <a:pt x="2620409" y="2332361"/>
                </a:cubicBezTo>
                <a:lnTo>
                  <a:pt x="2675737" y="2324178"/>
                </a:lnTo>
                <a:lnTo>
                  <a:pt x="2650691" y="2356637"/>
                </a:lnTo>
                <a:cubicBezTo>
                  <a:pt x="2376271" y="2678892"/>
                  <a:pt x="1960973" y="2884296"/>
                  <a:pt x="1496172" y="2884296"/>
                </a:cubicBezTo>
                <a:cubicBezTo>
                  <a:pt x="1031371" y="2884296"/>
                  <a:pt x="616073" y="2678892"/>
                  <a:pt x="341653" y="2356637"/>
                </a:cubicBezTo>
                <a:lnTo>
                  <a:pt x="316608" y="2324178"/>
                </a:lnTo>
                <a:lnTo>
                  <a:pt x="255523" y="2245012"/>
                </a:lnTo>
                <a:cubicBezTo>
                  <a:pt x="94199" y="2013594"/>
                  <a:pt x="0" y="1734614"/>
                  <a:pt x="0" y="1434313"/>
                </a:cubicBezTo>
                <a:cubicBezTo>
                  <a:pt x="0" y="1384263"/>
                  <a:pt x="2617" y="1334805"/>
                  <a:pt x="7725" y="1286061"/>
                </a:cubicBezTo>
                <a:lnTo>
                  <a:pt x="26228" y="1168569"/>
                </a:lnTo>
                <a:lnTo>
                  <a:pt x="30397" y="1142091"/>
                </a:lnTo>
                <a:cubicBezTo>
                  <a:pt x="90188" y="858920"/>
                  <a:pt x="235153" y="605817"/>
                  <a:pt x="438219" y="409020"/>
                </a:cubicBezTo>
                <a:lnTo>
                  <a:pt x="508830" y="346826"/>
                </a:lnTo>
                <a:lnTo>
                  <a:pt x="544468" y="315436"/>
                </a:lnTo>
                <a:cubicBezTo>
                  <a:pt x="655308" y="226786"/>
                  <a:pt x="779545" y="153307"/>
                  <a:pt x="913794" y="98277"/>
                </a:cubicBezTo>
                <a:lnTo>
                  <a:pt x="997489" y="68590"/>
                </a:lnTo>
                <a:lnTo>
                  <a:pt x="1051256" y="49518"/>
                </a:lnTo>
                <a:cubicBezTo>
                  <a:pt x="1098106" y="35397"/>
                  <a:pt x="1145943" y="23446"/>
                  <a:pt x="1194641" y="13789"/>
                </a:cubicBezTo>
                <a:close/>
              </a:path>
            </a:pathLst>
          </a:custGeom>
          <a:gradFill flip="none" rotWithShape="1">
            <a:gsLst>
              <a:gs pos="62000">
                <a:srgbClr val="F45C22"/>
              </a:gs>
              <a:gs pos="0">
                <a:srgbClr val="F68E1D"/>
              </a:gs>
              <a:gs pos="100000">
                <a:srgbClr val="F3312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964D3B8-CD33-8ADE-DBB5-791F7A18E565}"/>
              </a:ext>
            </a:extLst>
          </p:cNvPr>
          <p:cNvSpPr/>
          <p:nvPr/>
        </p:nvSpPr>
        <p:spPr>
          <a:xfrm>
            <a:off x="14362558" y="8445888"/>
            <a:ext cx="2479416" cy="2673605"/>
          </a:xfrm>
          <a:custGeom>
            <a:avLst/>
            <a:gdLst>
              <a:gd name="connsiteX0" fmla="*/ 1178745 w 2674917"/>
              <a:gd name="connsiteY0" fmla="*/ 0 h 2884418"/>
              <a:gd name="connsiteX1" fmla="*/ 2333264 w 2674917"/>
              <a:gd name="connsiteY1" fmla="*/ 527659 h 2884418"/>
              <a:gd name="connsiteX2" fmla="*/ 2357492 w 2674917"/>
              <a:gd name="connsiteY2" fmla="*/ 559058 h 2884418"/>
              <a:gd name="connsiteX3" fmla="*/ 2419394 w 2674917"/>
              <a:gd name="connsiteY3" fmla="*/ 639284 h 2884418"/>
              <a:gd name="connsiteX4" fmla="*/ 2674917 w 2674917"/>
              <a:gd name="connsiteY4" fmla="*/ 1449983 h 2884418"/>
              <a:gd name="connsiteX5" fmla="*/ 2667192 w 2674917"/>
              <a:gd name="connsiteY5" fmla="*/ 1598235 h 2884418"/>
              <a:gd name="connsiteX6" fmla="*/ 2648830 w 2674917"/>
              <a:gd name="connsiteY6" fmla="*/ 1714836 h 2884418"/>
              <a:gd name="connsiteX7" fmla="*/ 2644520 w 2674917"/>
              <a:gd name="connsiteY7" fmla="*/ 1742205 h 2884418"/>
              <a:gd name="connsiteX8" fmla="*/ 2236698 w 2674917"/>
              <a:gd name="connsiteY8" fmla="*/ 2475276 h 2884418"/>
              <a:gd name="connsiteX9" fmla="*/ 2166087 w 2674917"/>
              <a:gd name="connsiteY9" fmla="*/ 2537470 h 2884418"/>
              <a:gd name="connsiteX10" fmla="*/ 2130449 w 2674917"/>
              <a:gd name="connsiteY10" fmla="*/ 2568860 h 2884418"/>
              <a:gd name="connsiteX11" fmla="*/ 1761123 w 2674917"/>
              <a:gd name="connsiteY11" fmla="*/ 2786019 h 2884418"/>
              <a:gd name="connsiteX12" fmla="*/ 1677568 w 2674917"/>
              <a:gd name="connsiteY12" fmla="*/ 2815657 h 2884418"/>
              <a:gd name="connsiteX13" fmla="*/ 1623661 w 2674917"/>
              <a:gd name="connsiteY13" fmla="*/ 2834778 h 2884418"/>
              <a:gd name="connsiteX14" fmla="*/ 1480276 w 2674917"/>
              <a:gd name="connsiteY14" fmla="*/ 2870507 h 2884418"/>
              <a:gd name="connsiteX15" fmla="*/ 1386228 w 2674917"/>
              <a:gd name="connsiteY15" fmla="*/ 2884418 h 2884418"/>
              <a:gd name="connsiteX16" fmla="*/ 1448132 w 2674917"/>
              <a:gd name="connsiteY16" fmla="*/ 2804190 h 2884418"/>
              <a:gd name="connsiteX17" fmla="*/ 1586078 w 2674917"/>
              <a:gd name="connsiteY17" fmla="*/ 2557890 h 2884418"/>
              <a:gd name="connsiteX18" fmla="*/ 1593967 w 2674917"/>
              <a:gd name="connsiteY18" fmla="*/ 2537001 h 2884418"/>
              <a:gd name="connsiteX19" fmla="*/ 1636390 w 2674917"/>
              <a:gd name="connsiteY19" fmla="*/ 2424671 h 2884418"/>
              <a:gd name="connsiteX20" fmla="*/ 1673258 w 2674917"/>
              <a:gd name="connsiteY20" fmla="*/ 2285713 h 2884418"/>
              <a:gd name="connsiteX21" fmla="*/ 1677428 w 2674917"/>
              <a:gd name="connsiteY21" fmla="*/ 2259235 h 2884418"/>
              <a:gd name="connsiteX22" fmla="*/ 1695930 w 2674917"/>
              <a:gd name="connsiteY22" fmla="*/ 2141743 h 2884418"/>
              <a:gd name="connsiteX23" fmla="*/ 1703655 w 2674917"/>
              <a:gd name="connsiteY23" fmla="*/ 1993491 h 2884418"/>
              <a:gd name="connsiteX24" fmla="*/ 1695930 w 2674917"/>
              <a:gd name="connsiteY24" fmla="*/ 1845239 h 2884418"/>
              <a:gd name="connsiteX25" fmla="*/ 1674114 w 2674917"/>
              <a:gd name="connsiteY25" fmla="*/ 1706704 h 2884418"/>
              <a:gd name="connsiteX26" fmla="*/ 1673258 w 2674917"/>
              <a:gd name="connsiteY26" fmla="*/ 1701269 h 2884418"/>
              <a:gd name="connsiteX27" fmla="*/ 1265436 w 2674917"/>
              <a:gd name="connsiteY27" fmla="*/ 968198 h 2884418"/>
              <a:gd name="connsiteX28" fmla="*/ 1178747 w 2674917"/>
              <a:gd name="connsiteY28" fmla="*/ 891843 h 2884418"/>
              <a:gd name="connsiteX29" fmla="*/ 1159187 w 2674917"/>
              <a:gd name="connsiteY29" fmla="*/ 874614 h 2884418"/>
              <a:gd name="connsiteX30" fmla="*/ 207483 w 2674917"/>
              <a:gd name="connsiteY30" fmla="*/ 543508 h 2884418"/>
              <a:gd name="connsiteX31" fmla="*/ 54508 w 2674917"/>
              <a:gd name="connsiteY31" fmla="*/ 550994 h 2884418"/>
              <a:gd name="connsiteX32" fmla="*/ 0 w 2674917"/>
              <a:gd name="connsiteY32" fmla="*/ 559056 h 2884418"/>
              <a:gd name="connsiteX33" fmla="*/ 24226 w 2674917"/>
              <a:gd name="connsiteY33" fmla="*/ 527659 h 2884418"/>
              <a:gd name="connsiteX34" fmla="*/ 1178745 w 2674917"/>
              <a:gd name="connsiteY34" fmla="*/ 0 h 288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74917" h="2884418">
                <a:moveTo>
                  <a:pt x="1178745" y="0"/>
                </a:moveTo>
                <a:cubicBezTo>
                  <a:pt x="1643546" y="0"/>
                  <a:pt x="2058844" y="205405"/>
                  <a:pt x="2333264" y="527659"/>
                </a:cubicBezTo>
                <a:lnTo>
                  <a:pt x="2357492" y="559058"/>
                </a:lnTo>
                <a:lnTo>
                  <a:pt x="2419394" y="639284"/>
                </a:lnTo>
                <a:cubicBezTo>
                  <a:pt x="2580718" y="870703"/>
                  <a:pt x="2674917" y="1149682"/>
                  <a:pt x="2674917" y="1449983"/>
                </a:cubicBezTo>
                <a:cubicBezTo>
                  <a:pt x="2674917" y="1500033"/>
                  <a:pt x="2672301" y="1549491"/>
                  <a:pt x="2667192" y="1598235"/>
                </a:cubicBezTo>
                <a:lnTo>
                  <a:pt x="2648830" y="1714836"/>
                </a:lnTo>
                <a:lnTo>
                  <a:pt x="2644520" y="1742205"/>
                </a:lnTo>
                <a:cubicBezTo>
                  <a:pt x="2584729" y="2025376"/>
                  <a:pt x="2439764" y="2278479"/>
                  <a:pt x="2236698" y="2475276"/>
                </a:cubicBezTo>
                <a:lnTo>
                  <a:pt x="2166087" y="2537470"/>
                </a:lnTo>
                <a:lnTo>
                  <a:pt x="2130449" y="2568860"/>
                </a:lnTo>
                <a:cubicBezTo>
                  <a:pt x="2019610" y="2657510"/>
                  <a:pt x="1895373" y="2730989"/>
                  <a:pt x="1761123" y="2786019"/>
                </a:cubicBezTo>
                <a:lnTo>
                  <a:pt x="1677568" y="2815657"/>
                </a:lnTo>
                <a:lnTo>
                  <a:pt x="1623661" y="2834778"/>
                </a:lnTo>
                <a:cubicBezTo>
                  <a:pt x="1576811" y="2848900"/>
                  <a:pt x="1528975" y="2860850"/>
                  <a:pt x="1480276" y="2870507"/>
                </a:cubicBezTo>
                <a:lnTo>
                  <a:pt x="1386228" y="2884418"/>
                </a:lnTo>
                <a:lnTo>
                  <a:pt x="1448132" y="2804190"/>
                </a:lnTo>
                <a:cubicBezTo>
                  <a:pt x="1501907" y="2727051"/>
                  <a:pt x="1548223" y="2644627"/>
                  <a:pt x="1586078" y="2557890"/>
                </a:cubicBezTo>
                <a:lnTo>
                  <a:pt x="1593967" y="2537001"/>
                </a:lnTo>
                <a:lnTo>
                  <a:pt x="1636390" y="2424671"/>
                </a:lnTo>
                <a:cubicBezTo>
                  <a:pt x="1650962" y="2379268"/>
                  <a:pt x="1663293" y="2332908"/>
                  <a:pt x="1673258" y="2285713"/>
                </a:cubicBezTo>
                <a:lnTo>
                  <a:pt x="1677428" y="2259235"/>
                </a:lnTo>
                <a:lnTo>
                  <a:pt x="1695930" y="2141743"/>
                </a:lnTo>
                <a:cubicBezTo>
                  <a:pt x="1701039" y="2092999"/>
                  <a:pt x="1703655" y="2043541"/>
                  <a:pt x="1703655" y="1993491"/>
                </a:cubicBezTo>
                <a:cubicBezTo>
                  <a:pt x="1703655" y="1943441"/>
                  <a:pt x="1701039" y="1893983"/>
                  <a:pt x="1695930" y="1845239"/>
                </a:cubicBezTo>
                <a:lnTo>
                  <a:pt x="1674114" y="1706704"/>
                </a:lnTo>
                <a:lnTo>
                  <a:pt x="1673258" y="1701269"/>
                </a:lnTo>
                <a:cubicBezTo>
                  <a:pt x="1613467" y="1418098"/>
                  <a:pt x="1468502" y="1164995"/>
                  <a:pt x="1265436" y="968198"/>
                </a:cubicBezTo>
                <a:lnTo>
                  <a:pt x="1178747" y="891843"/>
                </a:lnTo>
                <a:lnTo>
                  <a:pt x="1159187" y="874614"/>
                </a:lnTo>
                <a:cubicBezTo>
                  <a:pt x="900561" y="667765"/>
                  <a:pt x="568995" y="543508"/>
                  <a:pt x="207483" y="543508"/>
                </a:cubicBezTo>
                <a:cubicBezTo>
                  <a:pt x="155839" y="543508"/>
                  <a:pt x="104805" y="546044"/>
                  <a:pt x="54508" y="550994"/>
                </a:cubicBezTo>
                <a:lnTo>
                  <a:pt x="0" y="559056"/>
                </a:lnTo>
                <a:lnTo>
                  <a:pt x="24226" y="527659"/>
                </a:lnTo>
                <a:cubicBezTo>
                  <a:pt x="298646" y="205405"/>
                  <a:pt x="713944" y="0"/>
                  <a:pt x="1178745" y="0"/>
                </a:cubicBezTo>
                <a:close/>
              </a:path>
            </a:pathLst>
          </a:custGeom>
          <a:gradFill flip="none" rotWithShape="1">
            <a:gsLst>
              <a:gs pos="0">
                <a:srgbClr val="E415FF"/>
              </a:gs>
              <a:gs pos="100000">
                <a:srgbClr val="570564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F1CE808-4B4F-9633-1173-D990DE9EB9BF}"/>
              </a:ext>
            </a:extLst>
          </p:cNvPr>
          <p:cNvSpPr/>
          <p:nvPr/>
        </p:nvSpPr>
        <p:spPr>
          <a:xfrm>
            <a:off x="-3667868" y="4539617"/>
            <a:ext cx="2773643" cy="1847793"/>
          </a:xfrm>
          <a:custGeom>
            <a:avLst/>
            <a:gdLst>
              <a:gd name="connsiteX0" fmla="*/ 109688 w 2992344"/>
              <a:gd name="connsiteY0" fmla="*/ 0 h 1993491"/>
              <a:gd name="connsiteX1" fmla="*/ 117577 w 2992344"/>
              <a:gd name="connsiteY1" fmla="*/ 20890 h 1993491"/>
              <a:gd name="connsiteX2" fmla="*/ 255523 w 2992344"/>
              <a:gd name="connsiteY2" fmla="*/ 267190 h 1993491"/>
              <a:gd name="connsiteX3" fmla="*/ 317426 w 2992344"/>
              <a:gd name="connsiteY3" fmla="*/ 347416 h 1993491"/>
              <a:gd name="connsiteX4" fmla="*/ 341653 w 2992344"/>
              <a:gd name="connsiteY4" fmla="*/ 378815 h 1993491"/>
              <a:gd name="connsiteX5" fmla="*/ 438219 w 2992344"/>
              <a:gd name="connsiteY5" fmla="*/ 481784 h 1993491"/>
              <a:gd name="connsiteX6" fmla="*/ 524908 w 2992344"/>
              <a:gd name="connsiteY6" fmla="*/ 558140 h 1993491"/>
              <a:gd name="connsiteX7" fmla="*/ 544468 w 2992344"/>
              <a:gd name="connsiteY7" fmla="*/ 575368 h 1993491"/>
              <a:gd name="connsiteX8" fmla="*/ 913794 w 2992344"/>
              <a:gd name="connsiteY8" fmla="*/ 792527 h 1993491"/>
              <a:gd name="connsiteX9" fmla="*/ 1020277 w 2992344"/>
              <a:gd name="connsiteY9" fmla="*/ 830298 h 1993491"/>
              <a:gd name="connsiteX10" fmla="*/ 1051256 w 2992344"/>
              <a:gd name="connsiteY10" fmla="*/ 841286 h 1993491"/>
              <a:gd name="connsiteX11" fmla="*/ 1496172 w 2992344"/>
              <a:gd name="connsiteY11" fmla="*/ 906474 h 1993491"/>
              <a:gd name="connsiteX12" fmla="*/ 1941088 w 2992344"/>
              <a:gd name="connsiteY12" fmla="*/ 841286 h 1993491"/>
              <a:gd name="connsiteX13" fmla="*/ 1994855 w 2992344"/>
              <a:gd name="connsiteY13" fmla="*/ 822215 h 1993491"/>
              <a:gd name="connsiteX14" fmla="*/ 2078550 w 2992344"/>
              <a:gd name="connsiteY14" fmla="*/ 792527 h 1993491"/>
              <a:gd name="connsiteX15" fmla="*/ 2874767 w 2992344"/>
              <a:gd name="connsiteY15" fmla="*/ 20890 h 1993491"/>
              <a:gd name="connsiteX16" fmla="*/ 2882657 w 2992344"/>
              <a:gd name="connsiteY16" fmla="*/ 0 h 1993491"/>
              <a:gd name="connsiteX17" fmla="*/ 2925079 w 2992344"/>
              <a:gd name="connsiteY17" fmla="*/ 112328 h 1993491"/>
              <a:gd name="connsiteX18" fmla="*/ 2992344 w 2992344"/>
              <a:gd name="connsiteY18" fmla="*/ 543508 h 1993491"/>
              <a:gd name="connsiteX19" fmla="*/ 1797703 w 2992344"/>
              <a:gd name="connsiteY19" fmla="*/ 1964032 h 1993491"/>
              <a:gd name="connsiteX20" fmla="*/ 1704475 w 2992344"/>
              <a:gd name="connsiteY20" fmla="*/ 1977822 h 1993491"/>
              <a:gd name="connsiteX21" fmla="*/ 1649147 w 2992344"/>
              <a:gd name="connsiteY21" fmla="*/ 1986005 h 1993491"/>
              <a:gd name="connsiteX22" fmla="*/ 1496172 w 2992344"/>
              <a:gd name="connsiteY22" fmla="*/ 1993491 h 1993491"/>
              <a:gd name="connsiteX23" fmla="*/ 544468 w 2992344"/>
              <a:gd name="connsiteY23" fmla="*/ 1662385 h 1993491"/>
              <a:gd name="connsiteX24" fmla="*/ 524909 w 2992344"/>
              <a:gd name="connsiteY24" fmla="*/ 1645158 h 1993491"/>
              <a:gd name="connsiteX25" fmla="*/ 438219 w 2992344"/>
              <a:gd name="connsiteY25" fmla="*/ 1568801 h 1993491"/>
              <a:gd name="connsiteX26" fmla="*/ 30397 w 2992344"/>
              <a:gd name="connsiteY26" fmla="*/ 835730 h 1993491"/>
              <a:gd name="connsiteX27" fmla="*/ 29541 w 2992344"/>
              <a:gd name="connsiteY27" fmla="*/ 830296 h 1993491"/>
              <a:gd name="connsiteX28" fmla="*/ 7725 w 2992344"/>
              <a:gd name="connsiteY28" fmla="*/ 691760 h 1993491"/>
              <a:gd name="connsiteX29" fmla="*/ 0 w 2992344"/>
              <a:gd name="connsiteY29" fmla="*/ 543508 h 1993491"/>
              <a:gd name="connsiteX30" fmla="*/ 7725 w 2992344"/>
              <a:gd name="connsiteY30" fmla="*/ 395256 h 1993491"/>
              <a:gd name="connsiteX31" fmla="*/ 26087 w 2992344"/>
              <a:gd name="connsiteY31" fmla="*/ 278656 h 1993491"/>
              <a:gd name="connsiteX32" fmla="*/ 30397 w 2992344"/>
              <a:gd name="connsiteY32" fmla="*/ 251286 h 1993491"/>
              <a:gd name="connsiteX33" fmla="*/ 67265 w 2992344"/>
              <a:gd name="connsiteY33" fmla="*/ 112328 h 199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992344" h="1993491">
                <a:moveTo>
                  <a:pt x="109688" y="0"/>
                </a:moveTo>
                <a:lnTo>
                  <a:pt x="117577" y="20890"/>
                </a:lnTo>
                <a:cubicBezTo>
                  <a:pt x="155432" y="107627"/>
                  <a:pt x="201748" y="190051"/>
                  <a:pt x="255523" y="267190"/>
                </a:cubicBezTo>
                <a:lnTo>
                  <a:pt x="317426" y="347416"/>
                </a:lnTo>
                <a:lnTo>
                  <a:pt x="341653" y="378815"/>
                </a:lnTo>
                <a:cubicBezTo>
                  <a:pt x="372144" y="414621"/>
                  <a:pt x="404375" y="448984"/>
                  <a:pt x="438219" y="481784"/>
                </a:cubicBezTo>
                <a:lnTo>
                  <a:pt x="524908" y="558140"/>
                </a:lnTo>
                <a:lnTo>
                  <a:pt x="544468" y="575368"/>
                </a:lnTo>
                <a:cubicBezTo>
                  <a:pt x="655308" y="664018"/>
                  <a:pt x="779545" y="737497"/>
                  <a:pt x="913794" y="792527"/>
                </a:cubicBezTo>
                <a:lnTo>
                  <a:pt x="1020277" y="830298"/>
                </a:lnTo>
                <a:lnTo>
                  <a:pt x="1051256" y="841286"/>
                </a:lnTo>
                <a:cubicBezTo>
                  <a:pt x="1191805" y="883652"/>
                  <a:pt x="1341239" y="906474"/>
                  <a:pt x="1496172" y="906474"/>
                </a:cubicBezTo>
                <a:cubicBezTo>
                  <a:pt x="1651106" y="906474"/>
                  <a:pt x="1800539" y="883652"/>
                  <a:pt x="1941088" y="841286"/>
                </a:cubicBezTo>
                <a:lnTo>
                  <a:pt x="1994855" y="822215"/>
                </a:lnTo>
                <a:lnTo>
                  <a:pt x="2078550" y="792527"/>
                </a:lnTo>
                <a:cubicBezTo>
                  <a:pt x="2436549" y="645781"/>
                  <a:pt x="2723347" y="367837"/>
                  <a:pt x="2874767" y="20890"/>
                </a:cubicBezTo>
                <a:lnTo>
                  <a:pt x="2882657" y="0"/>
                </a:lnTo>
                <a:lnTo>
                  <a:pt x="2925079" y="112328"/>
                </a:lnTo>
                <a:cubicBezTo>
                  <a:pt x="2968794" y="248538"/>
                  <a:pt x="2992344" y="393358"/>
                  <a:pt x="2992344" y="543508"/>
                </a:cubicBezTo>
                <a:cubicBezTo>
                  <a:pt x="2992344" y="1244211"/>
                  <a:pt x="2479483" y="1828827"/>
                  <a:pt x="1797703" y="1964032"/>
                </a:cubicBezTo>
                <a:lnTo>
                  <a:pt x="1704475" y="1977822"/>
                </a:lnTo>
                <a:lnTo>
                  <a:pt x="1649147" y="1986005"/>
                </a:lnTo>
                <a:cubicBezTo>
                  <a:pt x="1598850" y="1990955"/>
                  <a:pt x="1547817" y="1993491"/>
                  <a:pt x="1496172" y="1993491"/>
                </a:cubicBezTo>
                <a:cubicBezTo>
                  <a:pt x="1134660" y="1993491"/>
                  <a:pt x="803095" y="1869234"/>
                  <a:pt x="544468" y="1662385"/>
                </a:cubicBezTo>
                <a:lnTo>
                  <a:pt x="524909" y="1645158"/>
                </a:lnTo>
                <a:lnTo>
                  <a:pt x="438219" y="1568801"/>
                </a:lnTo>
                <a:cubicBezTo>
                  <a:pt x="235153" y="1372004"/>
                  <a:pt x="90188" y="1118901"/>
                  <a:pt x="30397" y="835730"/>
                </a:cubicBezTo>
                <a:lnTo>
                  <a:pt x="29541" y="830296"/>
                </a:lnTo>
                <a:lnTo>
                  <a:pt x="7725" y="691760"/>
                </a:lnTo>
                <a:cubicBezTo>
                  <a:pt x="2617" y="643016"/>
                  <a:pt x="0" y="593558"/>
                  <a:pt x="0" y="543508"/>
                </a:cubicBezTo>
                <a:cubicBezTo>
                  <a:pt x="0" y="493458"/>
                  <a:pt x="2617" y="444000"/>
                  <a:pt x="7725" y="395256"/>
                </a:cubicBezTo>
                <a:lnTo>
                  <a:pt x="26087" y="278656"/>
                </a:lnTo>
                <a:lnTo>
                  <a:pt x="30397" y="251286"/>
                </a:lnTo>
                <a:cubicBezTo>
                  <a:pt x="40362" y="204091"/>
                  <a:pt x="52693" y="157731"/>
                  <a:pt x="67265" y="112328"/>
                </a:cubicBezTo>
                <a:close/>
              </a:path>
            </a:pathLst>
          </a:custGeom>
          <a:gradFill flip="none" rotWithShape="1">
            <a:gsLst>
              <a:gs pos="8000">
                <a:srgbClr val="B2043C"/>
              </a:gs>
              <a:gs pos="100000">
                <a:srgbClr val="FF6CA5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89BFDAA-B35B-27C6-DA33-F247E6A7D1A3}"/>
              </a:ext>
            </a:extLst>
          </p:cNvPr>
          <p:cNvSpPr/>
          <p:nvPr/>
        </p:nvSpPr>
        <p:spPr>
          <a:xfrm>
            <a:off x="-2479417" y="8445889"/>
            <a:ext cx="2479417" cy="2673605"/>
          </a:xfrm>
          <a:custGeom>
            <a:avLst/>
            <a:gdLst>
              <a:gd name="connsiteX0" fmla="*/ 1386229 w 2674918"/>
              <a:gd name="connsiteY0" fmla="*/ 0 h 2884418"/>
              <a:gd name="connsiteX1" fmla="*/ 1480277 w 2674918"/>
              <a:gd name="connsiteY1" fmla="*/ 13911 h 2884418"/>
              <a:gd name="connsiteX2" fmla="*/ 2674918 w 2674918"/>
              <a:gd name="connsiteY2" fmla="*/ 1434435 h 2884418"/>
              <a:gd name="connsiteX3" fmla="*/ 2607653 w 2674918"/>
              <a:gd name="connsiteY3" fmla="*/ 1865615 h 2884418"/>
              <a:gd name="connsiteX4" fmla="*/ 2565231 w 2674918"/>
              <a:gd name="connsiteY4" fmla="*/ 1977944 h 2884418"/>
              <a:gd name="connsiteX5" fmla="*/ 2557341 w 2674918"/>
              <a:gd name="connsiteY5" fmla="*/ 1998834 h 2884418"/>
              <a:gd name="connsiteX6" fmla="*/ 1761124 w 2674918"/>
              <a:gd name="connsiteY6" fmla="*/ 2770471 h 2884418"/>
              <a:gd name="connsiteX7" fmla="*/ 1677429 w 2674918"/>
              <a:gd name="connsiteY7" fmla="*/ 2800159 h 2884418"/>
              <a:gd name="connsiteX8" fmla="*/ 1623662 w 2674918"/>
              <a:gd name="connsiteY8" fmla="*/ 2819230 h 2884418"/>
              <a:gd name="connsiteX9" fmla="*/ 1178746 w 2674918"/>
              <a:gd name="connsiteY9" fmla="*/ 2884418 h 2884418"/>
              <a:gd name="connsiteX10" fmla="*/ 733830 w 2674918"/>
              <a:gd name="connsiteY10" fmla="*/ 2819230 h 2884418"/>
              <a:gd name="connsiteX11" fmla="*/ 702851 w 2674918"/>
              <a:gd name="connsiteY11" fmla="*/ 2808242 h 2884418"/>
              <a:gd name="connsiteX12" fmla="*/ 596368 w 2674918"/>
              <a:gd name="connsiteY12" fmla="*/ 2770471 h 2884418"/>
              <a:gd name="connsiteX13" fmla="*/ 227042 w 2674918"/>
              <a:gd name="connsiteY13" fmla="*/ 2553312 h 2884418"/>
              <a:gd name="connsiteX14" fmla="*/ 207482 w 2674918"/>
              <a:gd name="connsiteY14" fmla="*/ 2536084 h 2884418"/>
              <a:gd name="connsiteX15" fmla="*/ 120793 w 2674918"/>
              <a:gd name="connsiteY15" fmla="*/ 2459728 h 2884418"/>
              <a:gd name="connsiteX16" fmla="*/ 24227 w 2674918"/>
              <a:gd name="connsiteY16" fmla="*/ 2356759 h 2884418"/>
              <a:gd name="connsiteX17" fmla="*/ 0 w 2674918"/>
              <a:gd name="connsiteY17" fmla="*/ 2325360 h 2884418"/>
              <a:gd name="connsiteX18" fmla="*/ 54507 w 2674918"/>
              <a:gd name="connsiteY18" fmla="*/ 2333422 h 2884418"/>
              <a:gd name="connsiteX19" fmla="*/ 207482 w 2674918"/>
              <a:gd name="connsiteY19" fmla="*/ 2340908 h 2884418"/>
              <a:gd name="connsiteX20" fmla="*/ 360457 w 2674918"/>
              <a:gd name="connsiteY20" fmla="*/ 2333422 h 2884418"/>
              <a:gd name="connsiteX21" fmla="*/ 414965 w 2674918"/>
              <a:gd name="connsiteY21" fmla="*/ 2325360 h 2884418"/>
              <a:gd name="connsiteX22" fmla="*/ 509013 w 2674918"/>
              <a:gd name="connsiteY22" fmla="*/ 2311449 h 2884418"/>
              <a:gd name="connsiteX23" fmla="*/ 652398 w 2674918"/>
              <a:gd name="connsiteY23" fmla="*/ 2275720 h 2884418"/>
              <a:gd name="connsiteX24" fmla="*/ 706305 w 2674918"/>
              <a:gd name="connsiteY24" fmla="*/ 2256599 h 2884418"/>
              <a:gd name="connsiteX25" fmla="*/ 789860 w 2674918"/>
              <a:gd name="connsiteY25" fmla="*/ 2226961 h 2884418"/>
              <a:gd name="connsiteX26" fmla="*/ 1159186 w 2674918"/>
              <a:gd name="connsiteY26" fmla="*/ 2009802 h 2884418"/>
              <a:gd name="connsiteX27" fmla="*/ 1194824 w 2674918"/>
              <a:gd name="connsiteY27" fmla="*/ 1978412 h 2884418"/>
              <a:gd name="connsiteX28" fmla="*/ 1265435 w 2674918"/>
              <a:gd name="connsiteY28" fmla="*/ 1916218 h 2884418"/>
              <a:gd name="connsiteX29" fmla="*/ 1673257 w 2674918"/>
              <a:gd name="connsiteY29" fmla="*/ 1183147 h 2884418"/>
              <a:gd name="connsiteX30" fmla="*/ 1677567 w 2674918"/>
              <a:gd name="connsiteY30" fmla="*/ 1155778 h 2884418"/>
              <a:gd name="connsiteX31" fmla="*/ 1695929 w 2674918"/>
              <a:gd name="connsiteY31" fmla="*/ 1039177 h 2884418"/>
              <a:gd name="connsiteX32" fmla="*/ 1703654 w 2674918"/>
              <a:gd name="connsiteY32" fmla="*/ 890925 h 2884418"/>
              <a:gd name="connsiteX33" fmla="*/ 1448131 w 2674918"/>
              <a:gd name="connsiteY33" fmla="*/ 80226 h 288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74918" h="2884418">
                <a:moveTo>
                  <a:pt x="1386229" y="0"/>
                </a:moveTo>
                <a:lnTo>
                  <a:pt x="1480277" y="13911"/>
                </a:lnTo>
                <a:cubicBezTo>
                  <a:pt x="2162057" y="149116"/>
                  <a:pt x="2674918" y="733733"/>
                  <a:pt x="2674918" y="1434435"/>
                </a:cubicBezTo>
                <a:cubicBezTo>
                  <a:pt x="2674918" y="1584586"/>
                  <a:pt x="2651368" y="1729406"/>
                  <a:pt x="2607653" y="1865615"/>
                </a:cubicBezTo>
                <a:lnTo>
                  <a:pt x="2565231" y="1977944"/>
                </a:lnTo>
                <a:lnTo>
                  <a:pt x="2557341" y="1998834"/>
                </a:lnTo>
                <a:cubicBezTo>
                  <a:pt x="2405921" y="2345781"/>
                  <a:pt x="2119123" y="2623725"/>
                  <a:pt x="1761124" y="2770471"/>
                </a:cubicBezTo>
                <a:lnTo>
                  <a:pt x="1677429" y="2800159"/>
                </a:lnTo>
                <a:lnTo>
                  <a:pt x="1623662" y="2819230"/>
                </a:lnTo>
                <a:cubicBezTo>
                  <a:pt x="1483113" y="2861596"/>
                  <a:pt x="1333680" y="2884418"/>
                  <a:pt x="1178746" y="2884418"/>
                </a:cubicBezTo>
                <a:cubicBezTo>
                  <a:pt x="1023813" y="2884418"/>
                  <a:pt x="874379" y="2861596"/>
                  <a:pt x="733830" y="2819230"/>
                </a:cubicBezTo>
                <a:lnTo>
                  <a:pt x="702851" y="2808242"/>
                </a:lnTo>
                <a:lnTo>
                  <a:pt x="596368" y="2770471"/>
                </a:lnTo>
                <a:cubicBezTo>
                  <a:pt x="462119" y="2715441"/>
                  <a:pt x="337882" y="2641962"/>
                  <a:pt x="227042" y="2553312"/>
                </a:cubicBezTo>
                <a:lnTo>
                  <a:pt x="207482" y="2536084"/>
                </a:lnTo>
                <a:lnTo>
                  <a:pt x="120793" y="2459728"/>
                </a:lnTo>
                <a:cubicBezTo>
                  <a:pt x="86949" y="2426928"/>
                  <a:pt x="54718" y="2392565"/>
                  <a:pt x="24227" y="2356759"/>
                </a:cubicBezTo>
                <a:lnTo>
                  <a:pt x="0" y="2325360"/>
                </a:lnTo>
                <a:lnTo>
                  <a:pt x="54507" y="2333422"/>
                </a:lnTo>
                <a:cubicBezTo>
                  <a:pt x="104804" y="2338372"/>
                  <a:pt x="155838" y="2340908"/>
                  <a:pt x="207482" y="2340908"/>
                </a:cubicBezTo>
                <a:cubicBezTo>
                  <a:pt x="259127" y="2340908"/>
                  <a:pt x="310160" y="2338372"/>
                  <a:pt x="360457" y="2333422"/>
                </a:cubicBezTo>
                <a:lnTo>
                  <a:pt x="414965" y="2325360"/>
                </a:lnTo>
                <a:lnTo>
                  <a:pt x="509013" y="2311449"/>
                </a:lnTo>
                <a:cubicBezTo>
                  <a:pt x="557712" y="2301792"/>
                  <a:pt x="605548" y="2289842"/>
                  <a:pt x="652398" y="2275720"/>
                </a:cubicBezTo>
                <a:lnTo>
                  <a:pt x="706305" y="2256599"/>
                </a:lnTo>
                <a:lnTo>
                  <a:pt x="789860" y="2226961"/>
                </a:lnTo>
                <a:cubicBezTo>
                  <a:pt x="924110" y="2171931"/>
                  <a:pt x="1048347" y="2098452"/>
                  <a:pt x="1159186" y="2009802"/>
                </a:cubicBezTo>
                <a:lnTo>
                  <a:pt x="1194824" y="1978412"/>
                </a:lnTo>
                <a:lnTo>
                  <a:pt x="1265435" y="1916218"/>
                </a:lnTo>
                <a:cubicBezTo>
                  <a:pt x="1468501" y="1719421"/>
                  <a:pt x="1613466" y="1466318"/>
                  <a:pt x="1673257" y="1183147"/>
                </a:cubicBezTo>
                <a:lnTo>
                  <a:pt x="1677567" y="1155778"/>
                </a:lnTo>
                <a:lnTo>
                  <a:pt x="1695929" y="1039177"/>
                </a:lnTo>
                <a:cubicBezTo>
                  <a:pt x="1701038" y="990433"/>
                  <a:pt x="1703654" y="940975"/>
                  <a:pt x="1703654" y="890925"/>
                </a:cubicBezTo>
                <a:cubicBezTo>
                  <a:pt x="1703654" y="590624"/>
                  <a:pt x="1609455" y="311645"/>
                  <a:pt x="1448131" y="80226"/>
                </a:cubicBezTo>
                <a:close/>
              </a:path>
            </a:pathLst>
          </a:custGeom>
          <a:gradFill flip="none" rotWithShape="1">
            <a:gsLst>
              <a:gs pos="41000">
                <a:srgbClr val="F2279E"/>
              </a:gs>
              <a:gs pos="100000">
                <a:srgbClr val="700542"/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E1D201-89BC-E7AD-6C89-5853E87D42DD}"/>
              </a:ext>
            </a:extLst>
          </p:cNvPr>
          <p:cNvGrpSpPr/>
          <p:nvPr/>
        </p:nvGrpSpPr>
        <p:grpSpPr>
          <a:xfrm>
            <a:off x="-5081912" y="2036636"/>
            <a:ext cx="2673453" cy="921159"/>
            <a:chOff x="-107576" y="2036636"/>
            <a:chExt cx="2673453" cy="921159"/>
          </a:xfrm>
        </p:grpSpPr>
        <p:sp>
          <p:nvSpPr>
            <p:cNvPr id="13" name="Google Shape;294;p42">
              <a:extLst>
                <a:ext uri="{FF2B5EF4-FFF2-40B4-BE49-F238E27FC236}">
                  <a16:creationId xmlns:a16="http://schemas.microsoft.com/office/drawing/2014/main" id="{9DA91DA7-8843-6B02-250B-E8408F005185}"/>
                </a:ext>
              </a:extLst>
            </p:cNvPr>
            <p:cNvSpPr txBox="1"/>
            <p:nvPr/>
          </p:nvSpPr>
          <p:spPr>
            <a:xfrm>
              <a:off x="0" y="2036636"/>
              <a:ext cx="2565877" cy="3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b="1" dirty="0">
                  <a:solidFill>
                    <a:srgbClr val="FFB1FF"/>
                  </a:solidFill>
                  <a:latin typeface="Raleway"/>
                  <a:ea typeface="Raleway"/>
                  <a:cs typeface="Raleway"/>
                  <a:sym typeface="Raleway"/>
                </a:rPr>
                <a:t>Stable Yearly Efficiency</a:t>
              </a:r>
              <a:endParaRPr sz="1200" b="1" dirty="0">
                <a:solidFill>
                  <a:srgbClr val="FFB1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14" name="Google Shape;321;p42">
              <a:extLst>
                <a:ext uri="{FF2B5EF4-FFF2-40B4-BE49-F238E27FC236}">
                  <a16:creationId xmlns:a16="http://schemas.microsoft.com/office/drawing/2014/main" id="{6B93F8BC-6048-4D0D-2033-F43E70B21EFB}"/>
                </a:ext>
              </a:extLst>
            </p:cNvPr>
            <p:cNvCxnSpPr>
              <a:cxnSpLocks/>
            </p:cNvCxnSpPr>
            <p:nvPr/>
          </p:nvCxnSpPr>
          <p:spPr>
            <a:xfrm>
              <a:off x="1566817" y="237208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64FF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15" name="Google Shape;294;p42">
              <a:extLst>
                <a:ext uri="{FF2B5EF4-FFF2-40B4-BE49-F238E27FC236}">
                  <a16:creationId xmlns:a16="http://schemas.microsoft.com/office/drawing/2014/main" id="{7A76BB0E-D828-14C7-8146-C463D64E568D}"/>
                </a:ext>
              </a:extLst>
            </p:cNvPr>
            <p:cNvSpPr txBox="1"/>
            <p:nvPr/>
          </p:nvSpPr>
          <p:spPr>
            <a:xfrm>
              <a:off x="-107576" y="2437876"/>
              <a:ext cx="2673453" cy="519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Overall Stable across years. Indicates consistent demand &amp; operational balance</a:t>
              </a:r>
              <a:endParaRPr sz="11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75C252-2834-3CBF-C38C-4963B128DB23}"/>
              </a:ext>
            </a:extLst>
          </p:cNvPr>
          <p:cNvGrpSpPr/>
          <p:nvPr/>
        </p:nvGrpSpPr>
        <p:grpSpPr>
          <a:xfrm>
            <a:off x="-10130029" y="3439254"/>
            <a:ext cx="2566800" cy="783069"/>
            <a:chOff x="1523" y="3439254"/>
            <a:chExt cx="2566800" cy="783069"/>
          </a:xfrm>
        </p:grpSpPr>
        <p:sp>
          <p:nvSpPr>
            <p:cNvPr id="17" name="Google Shape;294;p42">
              <a:extLst>
                <a:ext uri="{FF2B5EF4-FFF2-40B4-BE49-F238E27FC236}">
                  <a16:creationId xmlns:a16="http://schemas.microsoft.com/office/drawing/2014/main" id="{D0A5415B-4C35-A4AD-616E-EB2B1AC31343}"/>
                </a:ext>
              </a:extLst>
            </p:cNvPr>
            <p:cNvSpPr txBox="1"/>
            <p:nvPr/>
          </p:nvSpPr>
          <p:spPr>
            <a:xfrm>
              <a:off x="2446" y="3439254"/>
              <a:ext cx="2565877" cy="3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8BA8FE"/>
                  </a:solidFill>
                  <a:latin typeface="Raleway"/>
                  <a:ea typeface="Raleway"/>
                  <a:cs typeface="Raleway"/>
                  <a:sym typeface="Raleway"/>
                </a:rPr>
                <a:t>Seasonality Impacts Load Factor</a:t>
              </a:r>
            </a:p>
          </p:txBody>
        </p:sp>
        <p:cxnSp>
          <p:nvCxnSpPr>
            <p:cNvPr id="18" name="Google Shape;321;p42">
              <a:extLst>
                <a:ext uri="{FF2B5EF4-FFF2-40B4-BE49-F238E27FC236}">
                  <a16:creationId xmlns:a16="http://schemas.microsoft.com/office/drawing/2014/main" id="{CD6691B9-C304-C33B-6141-8B14FB0C3C17}"/>
                </a:ext>
              </a:extLst>
            </p:cNvPr>
            <p:cNvCxnSpPr>
              <a:cxnSpLocks/>
            </p:cNvCxnSpPr>
            <p:nvPr/>
          </p:nvCxnSpPr>
          <p:spPr>
            <a:xfrm>
              <a:off x="1569263" y="3774704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8776FE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19" name="Google Shape;294;p42">
              <a:extLst>
                <a:ext uri="{FF2B5EF4-FFF2-40B4-BE49-F238E27FC236}">
                  <a16:creationId xmlns:a16="http://schemas.microsoft.com/office/drawing/2014/main" id="{509AE25C-603D-E831-B60F-948FC119A37D}"/>
                </a:ext>
              </a:extLst>
            </p:cNvPr>
            <p:cNvSpPr txBox="1"/>
            <p:nvPr/>
          </p:nvSpPr>
          <p:spPr>
            <a:xfrm>
              <a:off x="1523" y="3840495"/>
              <a:ext cx="2566800" cy="381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Heavy summer travel demand and off-peak challenges in winter.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B19222-A39B-FF6B-5111-43ED082ABCAA}"/>
              </a:ext>
            </a:extLst>
          </p:cNvPr>
          <p:cNvGrpSpPr/>
          <p:nvPr/>
        </p:nvGrpSpPr>
        <p:grpSpPr>
          <a:xfrm>
            <a:off x="-14486838" y="4855752"/>
            <a:ext cx="2566800" cy="913306"/>
            <a:chOff x="-2742" y="4855752"/>
            <a:chExt cx="2566800" cy="913306"/>
          </a:xfrm>
        </p:grpSpPr>
        <p:sp>
          <p:nvSpPr>
            <p:cNvPr id="21" name="Google Shape;294;p42">
              <a:extLst>
                <a:ext uri="{FF2B5EF4-FFF2-40B4-BE49-F238E27FC236}">
                  <a16:creationId xmlns:a16="http://schemas.microsoft.com/office/drawing/2014/main" id="{134957F4-C2DB-349B-33C2-85A98F3FB172}"/>
                </a:ext>
              </a:extLst>
            </p:cNvPr>
            <p:cNvSpPr txBox="1"/>
            <p:nvPr/>
          </p:nvSpPr>
          <p:spPr>
            <a:xfrm>
              <a:off x="-1819" y="4855752"/>
              <a:ext cx="2565877" cy="307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b="1" dirty="0">
                  <a:solidFill>
                    <a:srgbClr val="E2EA8D"/>
                  </a:solidFill>
                  <a:latin typeface="Raleway"/>
                  <a:ea typeface="Raleway"/>
                  <a:cs typeface="Raleway"/>
                  <a:sym typeface="Raleway"/>
                </a:rPr>
                <a:t>Uneven Load Factor Efficiency</a:t>
              </a:r>
              <a:endParaRPr sz="1200" b="1" dirty="0">
                <a:solidFill>
                  <a:srgbClr val="E2EA8D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22" name="Google Shape;321;p42">
              <a:extLst>
                <a:ext uri="{FF2B5EF4-FFF2-40B4-BE49-F238E27FC236}">
                  <a16:creationId xmlns:a16="http://schemas.microsoft.com/office/drawing/2014/main" id="{605CC468-E093-CEAE-07F3-FE54043A780D}"/>
                </a:ext>
              </a:extLst>
            </p:cNvPr>
            <p:cNvCxnSpPr>
              <a:cxnSpLocks/>
            </p:cNvCxnSpPr>
            <p:nvPr/>
          </p:nvCxnSpPr>
          <p:spPr>
            <a:xfrm>
              <a:off x="1564998" y="517580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23" name="Google Shape;294;p42">
              <a:extLst>
                <a:ext uri="{FF2B5EF4-FFF2-40B4-BE49-F238E27FC236}">
                  <a16:creationId xmlns:a16="http://schemas.microsoft.com/office/drawing/2014/main" id="{EA46068D-5B7A-AF2A-153B-7A19DC3952B2}"/>
                </a:ext>
              </a:extLst>
            </p:cNvPr>
            <p:cNvSpPr txBox="1"/>
            <p:nvPr/>
          </p:nvSpPr>
          <p:spPr>
            <a:xfrm>
              <a:off x="-2742" y="5228150"/>
              <a:ext cx="2566800" cy="540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Delta and Southwest alone make-up around 39%. while Comair and ExpressJet show underperformance</a:t>
              </a:r>
              <a:endParaRPr sz="11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D1A1550-946C-F61B-5708-CEE751D9A522}"/>
              </a:ext>
            </a:extLst>
          </p:cNvPr>
          <p:cNvGrpSpPr/>
          <p:nvPr/>
        </p:nvGrpSpPr>
        <p:grpSpPr>
          <a:xfrm>
            <a:off x="-2406640" y="2041453"/>
            <a:ext cx="864000" cy="864000"/>
            <a:chOff x="2567696" y="2041453"/>
            <a:chExt cx="864000" cy="86400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D8672DD-333A-0044-3625-E31803CA5F48}"/>
                </a:ext>
              </a:extLst>
            </p:cNvPr>
            <p:cNvSpPr/>
            <p:nvPr/>
          </p:nvSpPr>
          <p:spPr>
            <a:xfrm>
              <a:off x="2567696" y="204145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E415FF"/>
                </a:gs>
                <a:gs pos="100000">
                  <a:srgbClr val="57056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Google Shape;306;p42">
              <a:extLst>
                <a:ext uri="{FF2B5EF4-FFF2-40B4-BE49-F238E27FC236}">
                  <a16:creationId xmlns:a16="http://schemas.microsoft.com/office/drawing/2014/main" id="{9B34E2DB-BDC4-42B5-E071-A4A6EA872558}"/>
                </a:ext>
              </a:extLst>
            </p:cNvPr>
            <p:cNvSpPr txBox="1"/>
            <p:nvPr/>
          </p:nvSpPr>
          <p:spPr>
            <a:xfrm>
              <a:off x="2831170" y="218514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1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EE7A1B-AD02-3603-0333-1FB0AA26FC1A}"/>
              </a:ext>
            </a:extLst>
          </p:cNvPr>
          <p:cNvGrpSpPr/>
          <p:nvPr/>
        </p:nvGrpSpPr>
        <p:grpSpPr>
          <a:xfrm>
            <a:off x="-7561410" y="3444071"/>
            <a:ext cx="864000" cy="864000"/>
            <a:chOff x="2570142" y="3444071"/>
            <a:chExt cx="864000" cy="864000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DA60FA2-66A5-E1B8-318A-8E30A7F89741}"/>
                </a:ext>
              </a:extLst>
            </p:cNvPr>
            <p:cNvSpPr/>
            <p:nvPr/>
          </p:nvSpPr>
          <p:spPr>
            <a:xfrm>
              <a:off x="2570142" y="3444071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C00F3"/>
                </a:gs>
                <a:gs pos="100000">
                  <a:srgbClr val="2E027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Google Shape;306;p42">
              <a:extLst>
                <a:ext uri="{FF2B5EF4-FFF2-40B4-BE49-F238E27FC236}">
                  <a16:creationId xmlns:a16="http://schemas.microsoft.com/office/drawing/2014/main" id="{7973D9B1-3DFF-AB9F-FEBC-40546ADD3D17}"/>
                </a:ext>
              </a:extLst>
            </p:cNvPr>
            <p:cNvSpPr txBox="1"/>
            <p:nvPr/>
          </p:nvSpPr>
          <p:spPr>
            <a:xfrm>
              <a:off x="2833616" y="3587762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2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A0DD14-7EF1-4138-F313-93C25C0A7F71}"/>
              </a:ext>
            </a:extLst>
          </p:cNvPr>
          <p:cNvGrpSpPr/>
          <p:nvPr/>
        </p:nvGrpSpPr>
        <p:grpSpPr>
          <a:xfrm>
            <a:off x="-11918219" y="4845173"/>
            <a:ext cx="864000" cy="864000"/>
            <a:chOff x="2565877" y="4845173"/>
            <a:chExt cx="864000" cy="86400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D732E19-CFF2-B942-9E83-B37653C7FE2D}"/>
                </a:ext>
              </a:extLst>
            </p:cNvPr>
            <p:cNvSpPr/>
            <p:nvPr/>
          </p:nvSpPr>
          <p:spPr>
            <a:xfrm>
              <a:off x="2565877" y="484517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77813"/>
                </a:gs>
                <a:gs pos="23000">
                  <a:srgbClr val="B0831F"/>
                </a:gs>
                <a:gs pos="100000">
                  <a:srgbClr val="FFFF00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Google Shape;306;p42">
              <a:extLst>
                <a:ext uri="{FF2B5EF4-FFF2-40B4-BE49-F238E27FC236}">
                  <a16:creationId xmlns:a16="http://schemas.microsoft.com/office/drawing/2014/main" id="{B48891CE-C056-7057-10F6-2C093DDF3E12}"/>
                </a:ext>
              </a:extLst>
            </p:cNvPr>
            <p:cNvSpPr txBox="1"/>
            <p:nvPr/>
          </p:nvSpPr>
          <p:spPr>
            <a:xfrm>
              <a:off x="2829351" y="498886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3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B9172E-502F-378B-066C-2D521C92E13B}"/>
              </a:ext>
            </a:extLst>
          </p:cNvPr>
          <p:cNvGrpSpPr/>
          <p:nvPr/>
        </p:nvGrpSpPr>
        <p:grpSpPr>
          <a:xfrm>
            <a:off x="15725351" y="2036636"/>
            <a:ext cx="2566800" cy="783069"/>
            <a:chOff x="9653735" y="2036636"/>
            <a:chExt cx="2566800" cy="783069"/>
          </a:xfrm>
        </p:grpSpPr>
        <p:sp>
          <p:nvSpPr>
            <p:cNvPr id="34" name="Google Shape;294;p42">
              <a:extLst>
                <a:ext uri="{FF2B5EF4-FFF2-40B4-BE49-F238E27FC236}">
                  <a16:creationId xmlns:a16="http://schemas.microsoft.com/office/drawing/2014/main" id="{D4E1AF3A-C0AD-1FD7-3E75-46F8BA2A1225}"/>
                </a:ext>
              </a:extLst>
            </p:cNvPr>
            <p:cNvSpPr txBox="1"/>
            <p:nvPr/>
          </p:nvSpPr>
          <p:spPr>
            <a:xfrm>
              <a:off x="9654658" y="2036636"/>
              <a:ext cx="2565877" cy="3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FC76CA"/>
                  </a:solidFill>
                  <a:latin typeface="Raleway"/>
                  <a:ea typeface="Raleway"/>
                  <a:cs typeface="Raleway"/>
                  <a:sym typeface="Raleway"/>
                </a:rPr>
                <a:t>Short-Distance Flights Dominate</a:t>
              </a:r>
              <a:endParaRPr sz="1200" b="1" dirty="0">
                <a:solidFill>
                  <a:srgbClr val="FC76CA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35" name="Google Shape;321;p42">
              <a:extLst>
                <a:ext uri="{FF2B5EF4-FFF2-40B4-BE49-F238E27FC236}">
                  <a16:creationId xmlns:a16="http://schemas.microsoft.com/office/drawing/2014/main" id="{11ABE1E3-F402-3D1C-D554-60694C3C0150}"/>
                </a:ext>
              </a:extLst>
            </p:cNvPr>
            <p:cNvCxnSpPr>
              <a:cxnSpLocks/>
            </p:cNvCxnSpPr>
            <p:nvPr/>
          </p:nvCxnSpPr>
          <p:spPr>
            <a:xfrm>
              <a:off x="9749430" y="235923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64FF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36" name="Google Shape;294;p42">
              <a:extLst>
                <a:ext uri="{FF2B5EF4-FFF2-40B4-BE49-F238E27FC236}">
                  <a16:creationId xmlns:a16="http://schemas.microsoft.com/office/drawing/2014/main" id="{F75EAEE0-A2A3-E57C-C673-0FF7C880CDEC}"/>
                </a:ext>
              </a:extLst>
            </p:cNvPr>
            <p:cNvSpPr txBox="1"/>
            <p:nvPr/>
          </p:nvSpPr>
          <p:spPr>
            <a:xfrm>
              <a:off x="9653735" y="2437877"/>
              <a:ext cx="2566800" cy="381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Over 80% of flights are &lt; 1000 miles. Implies a regional hub-based model 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CA5DB8-98C9-A856-897C-C49289093789}"/>
              </a:ext>
            </a:extLst>
          </p:cNvPr>
          <p:cNvGrpSpPr/>
          <p:nvPr/>
        </p:nvGrpSpPr>
        <p:grpSpPr>
          <a:xfrm>
            <a:off x="21942238" y="3439256"/>
            <a:ext cx="2566800" cy="956025"/>
            <a:chOff x="9652702" y="3439256"/>
            <a:chExt cx="2566800" cy="956025"/>
          </a:xfrm>
        </p:grpSpPr>
        <p:sp>
          <p:nvSpPr>
            <p:cNvPr id="38" name="Google Shape;294;p42">
              <a:extLst>
                <a:ext uri="{FF2B5EF4-FFF2-40B4-BE49-F238E27FC236}">
                  <a16:creationId xmlns:a16="http://schemas.microsoft.com/office/drawing/2014/main" id="{E2B53F1E-A3B0-AB9F-F6CA-DD898F5E900C}"/>
                </a:ext>
              </a:extLst>
            </p:cNvPr>
            <p:cNvSpPr txBox="1"/>
            <p:nvPr/>
          </p:nvSpPr>
          <p:spPr>
            <a:xfrm>
              <a:off x="9653625" y="3439256"/>
              <a:ext cx="2565877" cy="322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FF788E"/>
                  </a:solidFill>
                  <a:latin typeface="Raleway"/>
                  <a:ea typeface="Raleway"/>
                  <a:cs typeface="Raleway"/>
                  <a:sym typeface="Raleway"/>
                </a:rPr>
                <a:t>Weekday Travel Dominates</a:t>
              </a:r>
            </a:p>
          </p:txBody>
        </p:sp>
        <p:cxnSp>
          <p:nvCxnSpPr>
            <p:cNvPr id="39" name="Google Shape;321;p42">
              <a:extLst>
                <a:ext uri="{FF2B5EF4-FFF2-40B4-BE49-F238E27FC236}">
                  <a16:creationId xmlns:a16="http://schemas.microsoft.com/office/drawing/2014/main" id="{5CF03CBD-25FD-F40E-3ADD-D21A2CFA68E3}"/>
                </a:ext>
              </a:extLst>
            </p:cNvPr>
            <p:cNvCxnSpPr>
              <a:cxnSpLocks/>
            </p:cNvCxnSpPr>
            <p:nvPr/>
          </p:nvCxnSpPr>
          <p:spPr>
            <a:xfrm>
              <a:off x="9751858" y="3774704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6CA5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40" name="Google Shape;294;p42">
              <a:extLst>
                <a:ext uri="{FF2B5EF4-FFF2-40B4-BE49-F238E27FC236}">
                  <a16:creationId xmlns:a16="http://schemas.microsoft.com/office/drawing/2014/main" id="{B7E01447-2074-D87C-E870-2CA2E743C7F7}"/>
                </a:ext>
              </a:extLst>
            </p:cNvPr>
            <p:cNvSpPr txBox="1"/>
            <p:nvPr/>
          </p:nvSpPr>
          <p:spPr>
            <a:xfrm>
              <a:off x="9652702" y="3840494"/>
              <a:ext cx="2566800" cy="554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71% of passengers prefer weekdays, highlighting business travel behavior over leisure-based weekend travel.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41C556B-EA72-C4B1-DA06-9236264EA4FC}"/>
              </a:ext>
            </a:extLst>
          </p:cNvPr>
          <p:cNvGrpSpPr/>
          <p:nvPr/>
        </p:nvGrpSpPr>
        <p:grpSpPr>
          <a:xfrm>
            <a:off x="27793612" y="4855752"/>
            <a:ext cx="2566800" cy="926755"/>
            <a:chOff x="9651916" y="4855752"/>
            <a:chExt cx="2566800" cy="926755"/>
          </a:xfrm>
        </p:grpSpPr>
        <p:sp>
          <p:nvSpPr>
            <p:cNvPr id="42" name="Google Shape;294;p42">
              <a:extLst>
                <a:ext uri="{FF2B5EF4-FFF2-40B4-BE49-F238E27FC236}">
                  <a16:creationId xmlns:a16="http://schemas.microsoft.com/office/drawing/2014/main" id="{2CCABAD3-5D00-4653-4EE7-9997DA8FB610}"/>
                </a:ext>
              </a:extLst>
            </p:cNvPr>
            <p:cNvSpPr txBox="1"/>
            <p:nvPr/>
          </p:nvSpPr>
          <p:spPr>
            <a:xfrm>
              <a:off x="9652839" y="4855752"/>
              <a:ext cx="2565877" cy="307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F2B08A"/>
                  </a:solidFill>
                  <a:latin typeface="Raleway"/>
                  <a:ea typeface="Raleway"/>
                  <a:cs typeface="Raleway"/>
                  <a:sym typeface="Raleway"/>
                </a:rPr>
                <a:t>Uneven Route Demand</a:t>
              </a:r>
              <a:endParaRPr sz="1200" b="1" dirty="0">
                <a:solidFill>
                  <a:srgbClr val="F2B08A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43" name="Google Shape;321;p42">
              <a:extLst>
                <a:ext uri="{FF2B5EF4-FFF2-40B4-BE49-F238E27FC236}">
                  <a16:creationId xmlns:a16="http://schemas.microsoft.com/office/drawing/2014/main" id="{A2E3D59E-D93D-8FB5-9134-7B75D6548E87}"/>
                </a:ext>
              </a:extLst>
            </p:cNvPr>
            <p:cNvCxnSpPr>
              <a:cxnSpLocks/>
            </p:cNvCxnSpPr>
            <p:nvPr/>
          </p:nvCxnSpPr>
          <p:spPr>
            <a:xfrm>
              <a:off x="9758008" y="517580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44" name="Google Shape;294;p42">
              <a:extLst>
                <a:ext uri="{FF2B5EF4-FFF2-40B4-BE49-F238E27FC236}">
                  <a16:creationId xmlns:a16="http://schemas.microsoft.com/office/drawing/2014/main" id="{B7CEE23A-027A-F793-A87F-E280898ADEA5}"/>
                </a:ext>
              </a:extLst>
            </p:cNvPr>
            <p:cNvSpPr txBox="1"/>
            <p:nvPr/>
          </p:nvSpPr>
          <p:spPr>
            <a:xfrm>
              <a:off x="9651916" y="5241597"/>
              <a:ext cx="2566800" cy="540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Heavy dependence on a few routes and a few carriers risks operational resilience if those face disruption.</a:t>
              </a:r>
              <a:endParaRPr sz="11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089B9EF-710C-FCB2-3276-48A3C51FD5A8}"/>
              </a:ext>
            </a:extLst>
          </p:cNvPr>
          <p:cNvGrpSpPr/>
          <p:nvPr/>
        </p:nvGrpSpPr>
        <p:grpSpPr>
          <a:xfrm>
            <a:off x="26915806" y="4845173"/>
            <a:ext cx="864000" cy="864000"/>
            <a:chOff x="8774110" y="4845173"/>
            <a:chExt cx="864000" cy="864000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E49EE48-C032-8D70-F383-FBDB850D7BA4}"/>
                </a:ext>
              </a:extLst>
            </p:cNvPr>
            <p:cNvSpPr/>
            <p:nvPr/>
          </p:nvSpPr>
          <p:spPr>
            <a:xfrm>
              <a:off x="8774110" y="484517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>
              <a:gsLst>
                <a:gs pos="62000">
                  <a:srgbClr val="F45C22"/>
                </a:gs>
                <a:gs pos="0">
                  <a:srgbClr val="F68E1D"/>
                </a:gs>
                <a:gs pos="100000">
                  <a:srgbClr val="F3312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Google Shape;306;p42">
              <a:extLst>
                <a:ext uri="{FF2B5EF4-FFF2-40B4-BE49-F238E27FC236}">
                  <a16:creationId xmlns:a16="http://schemas.microsoft.com/office/drawing/2014/main" id="{75FFA886-0F1E-563A-3E0A-4AE4F47C70FB}"/>
                </a:ext>
              </a:extLst>
            </p:cNvPr>
            <p:cNvSpPr txBox="1"/>
            <p:nvPr/>
          </p:nvSpPr>
          <p:spPr>
            <a:xfrm>
              <a:off x="9037584" y="498886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6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10729A-5BA4-A943-EA05-AFD243591656}"/>
              </a:ext>
            </a:extLst>
          </p:cNvPr>
          <p:cNvGrpSpPr/>
          <p:nvPr/>
        </p:nvGrpSpPr>
        <p:grpSpPr>
          <a:xfrm>
            <a:off x="21064432" y="3444071"/>
            <a:ext cx="864000" cy="864000"/>
            <a:chOff x="8774896" y="3444071"/>
            <a:chExt cx="864000" cy="864000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50B5F6C-9EF2-A7CF-D2FD-584E630698D6}"/>
                </a:ext>
              </a:extLst>
            </p:cNvPr>
            <p:cNvSpPr/>
            <p:nvPr/>
          </p:nvSpPr>
          <p:spPr>
            <a:xfrm>
              <a:off x="8774896" y="3444071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>
              <a:gsLst>
                <a:gs pos="8000">
                  <a:srgbClr val="B2043C"/>
                </a:gs>
                <a:gs pos="100000">
                  <a:srgbClr val="FF6CA5"/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Google Shape;306;p42">
              <a:extLst>
                <a:ext uri="{FF2B5EF4-FFF2-40B4-BE49-F238E27FC236}">
                  <a16:creationId xmlns:a16="http://schemas.microsoft.com/office/drawing/2014/main" id="{7056C54D-9CEA-96F6-7082-E41DB39B8E2E}"/>
                </a:ext>
              </a:extLst>
            </p:cNvPr>
            <p:cNvSpPr txBox="1"/>
            <p:nvPr/>
          </p:nvSpPr>
          <p:spPr>
            <a:xfrm>
              <a:off x="9038370" y="3587762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5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2DC4DAD-AB70-0A6E-FA7B-FB396C17B9F3}"/>
              </a:ext>
            </a:extLst>
          </p:cNvPr>
          <p:cNvGrpSpPr/>
          <p:nvPr/>
        </p:nvGrpSpPr>
        <p:grpSpPr>
          <a:xfrm>
            <a:off x="14847545" y="2041453"/>
            <a:ext cx="864000" cy="864000"/>
            <a:chOff x="8775929" y="2041453"/>
            <a:chExt cx="864000" cy="864000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8896EC1-2126-BF41-2D38-17A0116293EE}"/>
                </a:ext>
              </a:extLst>
            </p:cNvPr>
            <p:cNvSpPr/>
            <p:nvPr/>
          </p:nvSpPr>
          <p:spPr>
            <a:xfrm>
              <a:off x="8775929" y="204145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>
              <a:gsLst>
                <a:gs pos="41000">
                  <a:srgbClr val="F2279E"/>
                </a:gs>
                <a:gs pos="100000">
                  <a:srgbClr val="700542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Google Shape;306;p42">
              <a:extLst>
                <a:ext uri="{FF2B5EF4-FFF2-40B4-BE49-F238E27FC236}">
                  <a16:creationId xmlns:a16="http://schemas.microsoft.com/office/drawing/2014/main" id="{A7E7D249-229D-71F1-9232-F9B3B0D3EAFF}"/>
                </a:ext>
              </a:extLst>
            </p:cNvPr>
            <p:cNvSpPr txBox="1"/>
            <p:nvPr/>
          </p:nvSpPr>
          <p:spPr>
            <a:xfrm>
              <a:off x="9039403" y="218514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4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aphicFrame>
        <p:nvGraphicFramePr>
          <p:cNvPr id="55" name="Chart 54">
            <a:extLst>
              <a:ext uri="{FF2B5EF4-FFF2-40B4-BE49-F238E27FC236}">
                <a16:creationId xmlns:a16="http://schemas.microsoft.com/office/drawing/2014/main" id="{C98D2BDE-B69A-CA64-9D6C-EB7B7F906E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0456906"/>
              </p:ext>
            </p:extLst>
          </p:nvPr>
        </p:nvGraphicFramePr>
        <p:xfrm>
          <a:off x="602346" y="1463282"/>
          <a:ext cx="7308038" cy="4663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F16028C-4A21-6567-333D-9D070855C5FE}"/>
              </a:ext>
            </a:extLst>
          </p:cNvPr>
          <p:cNvSpPr txBox="1"/>
          <p:nvPr/>
        </p:nvSpPr>
        <p:spPr>
          <a:xfrm>
            <a:off x="8063440" y="3138889"/>
            <a:ext cx="3975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"/>
              </a:rPr>
              <a:t>0-5000 Alone comprises ~ 60%</a:t>
            </a:r>
          </a:p>
          <a:p>
            <a:endParaRPr lang="en-US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"/>
              </a:rPr>
              <a:t>0-10000 comprises ~ 78%</a:t>
            </a:r>
          </a:p>
          <a:p>
            <a:endParaRPr lang="en-US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"/>
              </a:rPr>
              <a:t>1000-20000 comprises ~ 67%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18E434A-BD17-B6AA-2A06-8F26B2ECF6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618205"/>
              </p:ext>
            </p:extLst>
          </p:nvPr>
        </p:nvGraphicFramePr>
        <p:xfrm>
          <a:off x="381280" y="7327301"/>
          <a:ext cx="6991206" cy="5290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685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5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Graphic spid="55" grpId="0" uiExpand="1">
        <p:bldSub>
          <a:bldChart bld="series"/>
        </p:bldSub>
      </p:bldGraphic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232">
            <a:extLst>
              <a:ext uri="{FF2B5EF4-FFF2-40B4-BE49-F238E27FC236}">
                <a16:creationId xmlns:a16="http://schemas.microsoft.com/office/drawing/2014/main" id="{EB712AB1-36D0-CB15-DFE7-0ADFF61183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Google Shape;307;p42">
            <a:extLst>
              <a:ext uri="{FF2B5EF4-FFF2-40B4-BE49-F238E27FC236}">
                <a16:creationId xmlns:a16="http://schemas.microsoft.com/office/drawing/2014/main" id="{85401D7E-7580-80F9-041B-F24632FE4BFF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PERFORMANCE ANALYSIS </a:t>
            </a:r>
            <a:endParaRPr dirty="0">
              <a:sym typeface="Oswald"/>
            </a:endParaRPr>
          </a:p>
        </p:txBody>
      </p:sp>
      <p:sp>
        <p:nvSpPr>
          <p:cNvPr id="3" name="Google Shape;307;p42">
            <a:extLst>
              <a:ext uri="{FF2B5EF4-FFF2-40B4-BE49-F238E27FC236}">
                <a16:creationId xmlns:a16="http://schemas.microsoft.com/office/drawing/2014/main" id="{E05D5DE4-2BA4-437F-BF73-A2BF85063884}"/>
              </a:ext>
            </a:extLst>
          </p:cNvPr>
          <p:cNvSpPr txBox="1"/>
          <p:nvPr/>
        </p:nvSpPr>
        <p:spPr>
          <a:xfrm>
            <a:off x="2530059" y="730739"/>
            <a:ext cx="7131881" cy="4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PERCENTAGE OF SUCCESSFUL PROJECTS  BY CATEGORY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47C1165-D2F6-9D97-463F-104E3FE84F27}"/>
              </a:ext>
            </a:extLst>
          </p:cNvPr>
          <p:cNvSpPr/>
          <p:nvPr/>
        </p:nvSpPr>
        <p:spPr>
          <a:xfrm>
            <a:off x="12333939" y="-4115588"/>
            <a:ext cx="2480176" cy="2673493"/>
          </a:xfrm>
          <a:custGeom>
            <a:avLst/>
            <a:gdLst>
              <a:gd name="connsiteX0" fmla="*/ 1496172 w 2675737"/>
              <a:gd name="connsiteY0" fmla="*/ 0 h 2884297"/>
              <a:gd name="connsiteX1" fmla="*/ 1941088 w 2675737"/>
              <a:gd name="connsiteY1" fmla="*/ 65188 h 2884297"/>
              <a:gd name="connsiteX2" fmla="*/ 1972068 w 2675737"/>
              <a:gd name="connsiteY2" fmla="*/ 76177 h 2884297"/>
              <a:gd name="connsiteX3" fmla="*/ 2078550 w 2675737"/>
              <a:gd name="connsiteY3" fmla="*/ 113947 h 2884297"/>
              <a:gd name="connsiteX4" fmla="*/ 2447876 w 2675737"/>
              <a:gd name="connsiteY4" fmla="*/ 331106 h 2884297"/>
              <a:gd name="connsiteX5" fmla="*/ 2467435 w 2675737"/>
              <a:gd name="connsiteY5" fmla="*/ 348334 h 2884297"/>
              <a:gd name="connsiteX6" fmla="*/ 2554125 w 2675737"/>
              <a:gd name="connsiteY6" fmla="*/ 424690 h 2884297"/>
              <a:gd name="connsiteX7" fmla="*/ 2650691 w 2675737"/>
              <a:gd name="connsiteY7" fmla="*/ 527659 h 2884297"/>
              <a:gd name="connsiteX8" fmla="*/ 2675737 w 2675737"/>
              <a:gd name="connsiteY8" fmla="*/ 560118 h 2884297"/>
              <a:gd name="connsiteX9" fmla="*/ 2620411 w 2675737"/>
              <a:gd name="connsiteY9" fmla="*/ 551935 h 2884297"/>
              <a:gd name="connsiteX10" fmla="*/ 2467436 w 2675737"/>
              <a:gd name="connsiteY10" fmla="*/ 544449 h 2884297"/>
              <a:gd name="connsiteX11" fmla="*/ 2314461 w 2675737"/>
              <a:gd name="connsiteY11" fmla="*/ 551935 h 2884297"/>
              <a:gd name="connsiteX12" fmla="*/ 2259133 w 2675737"/>
              <a:gd name="connsiteY12" fmla="*/ 560119 h 2884297"/>
              <a:gd name="connsiteX13" fmla="*/ 2165905 w 2675737"/>
              <a:gd name="connsiteY13" fmla="*/ 573908 h 2884297"/>
              <a:gd name="connsiteX14" fmla="*/ 2022520 w 2675737"/>
              <a:gd name="connsiteY14" fmla="*/ 609637 h 2884297"/>
              <a:gd name="connsiteX15" fmla="*/ 1968753 w 2675737"/>
              <a:gd name="connsiteY15" fmla="*/ 628709 h 2884297"/>
              <a:gd name="connsiteX16" fmla="*/ 1885058 w 2675737"/>
              <a:gd name="connsiteY16" fmla="*/ 658396 h 2884297"/>
              <a:gd name="connsiteX17" fmla="*/ 1515732 w 2675737"/>
              <a:gd name="connsiteY17" fmla="*/ 875555 h 2884297"/>
              <a:gd name="connsiteX18" fmla="*/ 1480094 w 2675737"/>
              <a:gd name="connsiteY18" fmla="*/ 906945 h 2884297"/>
              <a:gd name="connsiteX19" fmla="*/ 1409483 w 2675737"/>
              <a:gd name="connsiteY19" fmla="*/ 969139 h 2884297"/>
              <a:gd name="connsiteX20" fmla="*/ 1001661 w 2675737"/>
              <a:gd name="connsiteY20" fmla="*/ 1702210 h 2884297"/>
              <a:gd name="connsiteX21" fmla="*/ 997492 w 2675737"/>
              <a:gd name="connsiteY21" fmla="*/ 1728688 h 2884297"/>
              <a:gd name="connsiteX22" fmla="*/ 978989 w 2675737"/>
              <a:gd name="connsiteY22" fmla="*/ 1846180 h 2884297"/>
              <a:gd name="connsiteX23" fmla="*/ 971264 w 2675737"/>
              <a:gd name="connsiteY23" fmla="*/ 1994432 h 2884297"/>
              <a:gd name="connsiteX24" fmla="*/ 1226787 w 2675737"/>
              <a:gd name="connsiteY24" fmla="*/ 2805131 h 2884297"/>
              <a:gd name="connsiteX25" fmla="*/ 1287872 w 2675737"/>
              <a:gd name="connsiteY25" fmla="*/ 2884297 h 2884297"/>
              <a:gd name="connsiteX26" fmla="*/ 1194641 w 2675737"/>
              <a:gd name="connsiteY26" fmla="*/ 2870507 h 2884297"/>
              <a:gd name="connsiteX27" fmla="*/ 0 w 2675737"/>
              <a:gd name="connsiteY27" fmla="*/ 1449983 h 2884297"/>
              <a:gd name="connsiteX28" fmla="*/ 67265 w 2675737"/>
              <a:gd name="connsiteY28" fmla="*/ 1018803 h 2884297"/>
              <a:gd name="connsiteX29" fmla="*/ 109688 w 2675737"/>
              <a:gd name="connsiteY29" fmla="*/ 906474 h 2884297"/>
              <a:gd name="connsiteX30" fmla="*/ 117577 w 2675737"/>
              <a:gd name="connsiteY30" fmla="*/ 885584 h 2884297"/>
              <a:gd name="connsiteX31" fmla="*/ 913794 w 2675737"/>
              <a:gd name="connsiteY31" fmla="*/ 113947 h 2884297"/>
              <a:gd name="connsiteX32" fmla="*/ 997349 w 2675737"/>
              <a:gd name="connsiteY32" fmla="*/ 84309 h 2884297"/>
              <a:gd name="connsiteX33" fmla="*/ 1051256 w 2675737"/>
              <a:gd name="connsiteY33" fmla="*/ 65188 h 2884297"/>
              <a:gd name="connsiteX34" fmla="*/ 1496172 w 2675737"/>
              <a:gd name="connsiteY34" fmla="*/ 0 h 288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75737" h="2884297">
                <a:moveTo>
                  <a:pt x="1496172" y="0"/>
                </a:moveTo>
                <a:cubicBezTo>
                  <a:pt x="1651106" y="0"/>
                  <a:pt x="1800539" y="22823"/>
                  <a:pt x="1941088" y="65188"/>
                </a:cubicBezTo>
                <a:lnTo>
                  <a:pt x="1972068" y="76177"/>
                </a:lnTo>
                <a:lnTo>
                  <a:pt x="2078550" y="113947"/>
                </a:lnTo>
                <a:cubicBezTo>
                  <a:pt x="2212800" y="168977"/>
                  <a:pt x="2337037" y="242456"/>
                  <a:pt x="2447876" y="331106"/>
                </a:cubicBezTo>
                <a:lnTo>
                  <a:pt x="2467435" y="348334"/>
                </a:lnTo>
                <a:lnTo>
                  <a:pt x="2554125" y="424690"/>
                </a:lnTo>
                <a:cubicBezTo>
                  <a:pt x="2587970" y="457490"/>
                  <a:pt x="2620200" y="491853"/>
                  <a:pt x="2650691" y="527659"/>
                </a:cubicBezTo>
                <a:lnTo>
                  <a:pt x="2675737" y="560118"/>
                </a:lnTo>
                <a:lnTo>
                  <a:pt x="2620411" y="551935"/>
                </a:lnTo>
                <a:cubicBezTo>
                  <a:pt x="2570114" y="546985"/>
                  <a:pt x="2519081" y="544449"/>
                  <a:pt x="2467436" y="544449"/>
                </a:cubicBezTo>
                <a:cubicBezTo>
                  <a:pt x="2415792" y="544449"/>
                  <a:pt x="2364758" y="546985"/>
                  <a:pt x="2314461" y="551935"/>
                </a:cubicBezTo>
                <a:lnTo>
                  <a:pt x="2259133" y="560119"/>
                </a:lnTo>
                <a:lnTo>
                  <a:pt x="2165905" y="573908"/>
                </a:lnTo>
                <a:cubicBezTo>
                  <a:pt x="2117207" y="583565"/>
                  <a:pt x="2069370" y="595516"/>
                  <a:pt x="2022520" y="609637"/>
                </a:cubicBezTo>
                <a:lnTo>
                  <a:pt x="1968753" y="628709"/>
                </a:lnTo>
                <a:lnTo>
                  <a:pt x="1885058" y="658396"/>
                </a:lnTo>
                <a:cubicBezTo>
                  <a:pt x="1750809" y="713426"/>
                  <a:pt x="1626572" y="786905"/>
                  <a:pt x="1515732" y="875555"/>
                </a:cubicBezTo>
                <a:lnTo>
                  <a:pt x="1480094" y="906945"/>
                </a:lnTo>
                <a:lnTo>
                  <a:pt x="1409483" y="969139"/>
                </a:lnTo>
                <a:cubicBezTo>
                  <a:pt x="1206417" y="1165936"/>
                  <a:pt x="1061452" y="1419039"/>
                  <a:pt x="1001661" y="1702210"/>
                </a:cubicBezTo>
                <a:lnTo>
                  <a:pt x="997492" y="1728688"/>
                </a:lnTo>
                <a:lnTo>
                  <a:pt x="978989" y="1846180"/>
                </a:lnTo>
                <a:cubicBezTo>
                  <a:pt x="973881" y="1894924"/>
                  <a:pt x="971264" y="1944382"/>
                  <a:pt x="971264" y="1994432"/>
                </a:cubicBezTo>
                <a:cubicBezTo>
                  <a:pt x="971264" y="2294733"/>
                  <a:pt x="1065463" y="2573713"/>
                  <a:pt x="1226787" y="2805131"/>
                </a:cubicBezTo>
                <a:lnTo>
                  <a:pt x="1287872" y="2884297"/>
                </a:lnTo>
                <a:lnTo>
                  <a:pt x="1194641" y="2870507"/>
                </a:lnTo>
                <a:cubicBezTo>
                  <a:pt x="512861" y="2735302"/>
                  <a:pt x="0" y="2150686"/>
                  <a:pt x="0" y="1449983"/>
                </a:cubicBezTo>
                <a:cubicBezTo>
                  <a:pt x="0" y="1299833"/>
                  <a:pt x="23550" y="1155013"/>
                  <a:pt x="67265" y="1018803"/>
                </a:cubicBezTo>
                <a:lnTo>
                  <a:pt x="109688" y="906474"/>
                </a:lnTo>
                <a:lnTo>
                  <a:pt x="117577" y="885584"/>
                </a:lnTo>
                <a:cubicBezTo>
                  <a:pt x="268997" y="538637"/>
                  <a:pt x="555795" y="260693"/>
                  <a:pt x="913794" y="113947"/>
                </a:cubicBezTo>
                <a:lnTo>
                  <a:pt x="997349" y="84309"/>
                </a:lnTo>
                <a:lnTo>
                  <a:pt x="1051256" y="65188"/>
                </a:lnTo>
                <a:cubicBezTo>
                  <a:pt x="1191805" y="22823"/>
                  <a:pt x="1341239" y="0"/>
                  <a:pt x="1496172" y="0"/>
                </a:cubicBezTo>
                <a:close/>
              </a:path>
            </a:pathLst>
          </a:custGeom>
          <a:gradFill>
            <a:gsLst>
              <a:gs pos="0">
                <a:srgbClr val="A77813"/>
              </a:gs>
              <a:gs pos="23000">
                <a:srgbClr val="B0831F"/>
              </a:gs>
              <a:gs pos="100000">
                <a:srgbClr val="FFFF00"/>
              </a:gs>
            </a:gsLst>
            <a:lin ang="6600000" scaled="0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CE41BEC-D145-A6FD-365E-459CB91072D4}"/>
              </a:ext>
            </a:extLst>
          </p:cNvPr>
          <p:cNvSpPr/>
          <p:nvPr/>
        </p:nvSpPr>
        <p:spPr>
          <a:xfrm>
            <a:off x="16692107" y="-1252340"/>
            <a:ext cx="2773643" cy="1847795"/>
          </a:xfrm>
          <a:custGeom>
            <a:avLst/>
            <a:gdLst>
              <a:gd name="connsiteX0" fmla="*/ 1496172 w 2992344"/>
              <a:gd name="connsiteY0" fmla="*/ 0 h 1993493"/>
              <a:gd name="connsiteX1" fmla="*/ 2447876 w 2992344"/>
              <a:gd name="connsiteY1" fmla="*/ 331106 h 1993493"/>
              <a:gd name="connsiteX2" fmla="*/ 2467436 w 2992344"/>
              <a:gd name="connsiteY2" fmla="*/ 348335 h 1993493"/>
              <a:gd name="connsiteX3" fmla="*/ 2554125 w 2992344"/>
              <a:gd name="connsiteY3" fmla="*/ 424690 h 1993493"/>
              <a:gd name="connsiteX4" fmla="*/ 2961947 w 2992344"/>
              <a:gd name="connsiteY4" fmla="*/ 1157761 h 1993493"/>
              <a:gd name="connsiteX5" fmla="*/ 2962803 w 2992344"/>
              <a:gd name="connsiteY5" fmla="*/ 1163196 h 1993493"/>
              <a:gd name="connsiteX6" fmla="*/ 2984619 w 2992344"/>
              <a:gd name="connsiteY6" fmla="*/ 1301731 h 1993493"/>
              <a:gd name="connsiteX7" fmla="*/ 2992344 w 2992344"/>
              <a:gd name="connsiteY7" fmla="*/ 1449983 h 1993493"/>
              <a:gd name="connsiteX8" fmla="*/ 2984619 w 2992344"/>
              <a:gd name="connsiteY8" fmla="*/ 1598235 h 1993493"/>
              <a:gd name="connsiteX9" fmla="*/ 2966117 w 2992344"/>
              <a:gd name="connsiteY9" fmla="*/ 1715727 h 1993493"/>
              <a:gd name="connsiteX10" fmla="*/ 2961947 w 2992344"/>
              <a:gd name="connsiteY10" fmla="*/ 1742205 h 1993493"/>
              <a:gd name="connsiteX11" fmla="*/ 2925079 w 2992344"/>
              <a:gd name="connsiteY11" fmla="*/ 1881163 h 1993493"/>
              <a:gd name="connsiteX12" fmla="*/ 2882656 w 2992344"/>
              <a:gd name="connsiteY12" fmla="*/ 1993493 h 1993493"/>
              <a:gd name="connsiteX13" fmla="*/ 2874767 w 2992344"/>
              <a:gd name="connsiteY13" fmla="*/ 1972603 h 1993493"/>
              <a:gd name="connsiteX14" fmla="*/ 2736821 w 2992344"/>
              <a:gd name="connsiteY14" fmla="*/ 1726303 h 1993493"/>
              <a:gd name="connsiteX15" fmla="*/ 2675737 w 2992344"/>
              <a:gd name="connsiteY15" fmla="*/ 1647137 h 1993493"/>
              <a:gd name="connsiteX16" fmla="*/ 2650691 w 2992344"/>
              <a:gd name="connsiteY16" fmla="*/ 1614678 h 1993493"/>
              <a:gd name="connsiteX17" fmla="*/ 2554125 w 2992344"/>
              <a:gd name="connsiteY17" fmla="*/ 1511709 h 1993493"/>
              <a:gd name="connsiteX18" fmla="*/ 2467435 w 2992344"/>
              <a:gd name="connsiteY18" fmla="*/ 1435353 h 1993493"/>
              <a:gd name="connsiteX19" fmla="*/ 2447876 w 2992344"/>
              <a:gd name="connsiteY19" fmla="*/ 1418125 h 1993493"/>
              <a:gd name="connsiteX20" fmla="*/ 2078550 w 2992344"/>
              <a:gd name="connsiteY20" fmla="*/ 1200966 h 1993493"/>
              <a:gd name="connsiteX21" fmla="*/ 1972068 w 2992344"/>
              <a:gd name="connsiteY21" fmla="*/ 1163196 h 1993493"/>
              <a:gd name="connsiteX22" fmla="*/ 1941088 w 2992344"/>
              <a:gd name="connsiteY22" fmla="*/ 1152207 h 1993493"/>
              <a:gd name="connsiteX23" fmla="*/ 1496172 w 2992344"/>
              <a:gd name="connsiteY23" fmla="*/ 1087019 h 1993493"/>
              <a:gd name="connsiteX24" fmla="*/ 1051256 w 2992344"/>
              <a:gd name="connsiteY24" fmla="*/ 1152207 h 1993493"/>
              <a:gd name="connsiteX25" fmla="*/ 997349 w 2992344"/>
              <a:gd name="connsiteY25" fmla="*/ 1171328 h 1993493"/>
              <a:gd name="connsiteX26" fmla="*/ 913794 w 2992344"/>
              <a:gd name="connsiteY26" fmla="*/ 1200966 h 1993493"/>
              <a:gd name="connsiteX27" fmla="*/ 117577 w 2992344"/>
              <a:gd name="connsiteY27" fmla="*/ 1972603 h 1993493"/>
              <a:gd name="connsiteX28" fmla="*/ 109688 w 2992344"/>
              <a:gd name="connsiteY28" fmla="*/ 1993493 h 1993493"/>
              <a:gd name="connsiteX29" fmla="*/ 67265 w 2992344"/>
              <a:gd name="connsiteY29" fmla="*/ 1881163 h 1993493"/>
              <a:gd name="connsiteX30" fmla="*/ 0 w 2992344"/>
              <a:gd name="connsiteY30" fmla="*/ 1449983 h 1993493"/>
              <a:gd name="connsiteX31" fmla="*/ 1194641 w 2992344"/>
              <a:gd name="connsiteY31" fmla="*/ 29459 h 1993493"/>
              <a:gd name="connsiteX32" fmla="*/ 1288689 w 2992344"/>
              <a:gd name="connsiteY32" fmla="*/ 15548 h 1993493"/>
              <a:gd name="connsiteX33" fmla="*/ 1343197 w 2992344"/>
              <a:gd name="connsiteY33" fmla="*/ 7486 h 1993493"/>
              <a:gd name="connsiteX34" fmla="*/ 1496172 w 2992344"/>
              <a:gd name="connsiteY34" fmla="*/ 0 h 199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92344" h="1993493">
                <a:moveTo>
                  <a:pt x="1496172" y="0"/>
                </a:moveTo>
                <a:cubicBezTo>
                  <a:pt x="1857684" y="0"/>
                  <a:pt x="2189250" y="124257"/>
                  <a:pt x="2447876" y="331106"/>
                </a:cubicBezTo>
                <a:lnTo>
                  <a:pt x="2467436" y="348335"/>
                </a:lnTo>
                <a:lnTo>
                  <a:pt x="2554125" y="424690"/>
                </a:lnTo>
                <a:cubicBezTo>
                  <a:pt x="2757191" y="621487"/>
                  <a:pt x="2902156" y="874590"/>
                  <a:pt x="2961947" y="1157761"/>
                </a:cubicBezTo>
                <a:lnTo>
                  <a:pt x="2962803" y="1163196"/>
                </a:lnTo>
                <a:lnTo>
                  <a:pt x="2984619" y="1301731"/>
                </a:lnTo>
                <a:cubicBezTo>
                  <a:pt x="2989728" y="1350475"/>
                  <a:pt x="2992344" y="1399933"/>
                  <a:pt x="2992344" y="1449983"/>
                </a:cubicBezTo>
                <a:cubicBezTo>
                  <a:pt x="2992344" y="1500033"/>
                  <a:pt x="2989728" y="1549491"/>
                  <a:pt x="2984619" y="1598235"/>
                </a:cubicBezTo>
                <a:lnTo>
                  <a:pt x="2966117" y="1715727"/>
                </a:lnTo>
                <a:lnTo>
                  <a:pt x="2961947" y="1742205"/>
                </a:lnTo>
                <a:cubicBezTo>
                  <a:pt x="2951982" y="1789400"/>
                  <a:pt x="2939651" y="1835760"/>
                  <a:pt x="2925079" y="1881163"/>
                </a:cubicBezTo>
                <a:lnTo>
                  <a:pt x="2882656" y="1993493"/>
                </a:lnTo>
                <a:lnTo>
                  <a:pt x="2874767" y="1972603"/>
                </a:lnTo>
                <a:cubicBezTo>
                  <a:pt x="2836912" y="1885867"/>
                  <a:pt x="2790596" y="1803443"/>
                  <a:pt x="2736821" y="1726303"/>
                </a:cubicBezTo>
                <a:lnTo>
                  <a:pt x="2675737" y="1647137"/>
                </a:lnTo>
                <a:lnTo>
                  <a:pt x="2650691" y="1614678"/>
                </a:lnTo>
                <a:cubicBezTo>
                  <a:pt x="2620200" y="1578872"/>
                  <a:pt x="2587970" y="1544509"/>
                  <a:pt x="2554125" y="1511709"/>
                </a:cubicBezTo>
                <a:lnTo>
                  <a:pt x="2467435" y="1435353"/>
                </a:lnTo>
                <a:lnTo>
                  <a:pt x="2447876" y="1418125"/>
                </a:lnTo>
                <a:cubicBezTo>
                  <a:pt x="2337037" y="1329475"/>
                  <a:pt x="2212800" y="1255996"/>
                  <a:pt x="2078550" y="1200966"/>
                </a:cubicBezTo>
                <a:lnTo>
                  <a:pt x="1972068" y="1163196"/>
                </a:lnTo>
                <a:lnTo>
                  <a:pt x="1941088" y="1152207"/>
                </a:lnTo>
                <a:cubicBezTo>
                  <a:pt x="1800539" y="1109842"/>
                  <a:pt x="1651106" y="1087019"/>
                  <a:pt x="1496172" y="1087019"/>
                </a:cubicBezTo>
                <a:cubicBezTo>
                  <a:pt x="1341239" y="1087019"/>
                  <a:pt x="1191805" y="1109842"/>
                  <a:pt x="1051256" y="1152207"/>
                </a:cubicBezTo>
                <a:lnTo>
                  <a:pt x="997349" y="1171328"/>
                </a:lnTo>
                <a:lnTo>
                  <a:pt x="913794" y="1200966"/>
                </a:lnTo>
                <a:cubicBezTo>
                  <a:pt x="555795" y="1347712"/>
                  <a:pt x="268997" y="1625656"/>
                  <a:pt x="117577" y="1972603"/>
                </a:cubicBezTo>
                <a:lnTo>
                  <a:pt x="109688" y="1993493"/>
                </a:lnTo>
                <a:lnTo>
                  <a:pt x="67265" y="1881163"/>
                </a:lnTo>
                <a:cubicBezTo>
                  <a:pt x="23550" y="1744954"/>
                  <a:pt x="0" y="1600134"/>
                  <a:pt x="0" y="1449983"/>
                </a:cubicBezTo>
                <a:cubicBezTo>
                  <a:pt x="0" y="749281"/>
                  <a:pt x="512861" y="164664"/>
                  <a:pt x="1194641" y="29459"/>
                </a:cubicBezTo>
                <a:lnTo>
                  <a:pt x="1288689" y="15548"/>
                </a:lnTo>
                <a:lnTo>
                  <a:pt x="1343197" y="7486"/>
                </a:lnTo>
                <a:cubicBezTo>
                  <a:pt x="1393494" y="2536"/>
                  <a:pt x="1444528" y="0"/>
                  <a:pt x="1496172" y="0"/>
                </a:cubicBezTo>
                <a:close/>
              </a:path>
            </a:pathLst>
          </a:custGeom>
          <a:gradFill flip="none" rotWithShape="1">
            <a:gsLst>
              <a:gs pos="37000">
                <a:srgbClr val="5C00F3"/>
              </a:gs>
              <a:gs pos="100000">
                <a:srgbClr val="2E027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A03E2FE-B0F3-5D15-600C-35A015449331}"/>
              </a:ext>
            </a:extLst>
          </p:cNvPr>
          <p:cNvSpPr/>
          <p:nvPr/>
        </p:nvSpPr>
        <p:spPr>
          <a:xfrm>
            <a:off x="-1239709" y="-5346357"/>
            <a:ext cx="2480176" cy="2673492"/>
          </a:xfrm>
          <a:custGeom>
            <a:avLst/>
            <a:gdLst>
              <a:gd name="connsiteX0" fmla="*/ 1287869 w 2675737"/>
              <a:gd name="connsiteY0" fmla="*/ 0 h 2884296"/>
              <a:gd name="connsiteX1" fmla="*/ 1226785 w 2675737"/>
              <a:gd name="connsiteY1" fmla="*/ 79165 h 2884296"/>
              <a:gd name="connsiteX2" fmla="*/ 1088839 w 2675737"/>
              <a:gd name="connsiteY2" fmla="*/ 325465 h 2884296"/>
              <a:gd name="connsiteX3" fmla="*/ 1080950 w 2675737"/>
              <a:gd name="connsiteY3" fmla="*/ 346356 h 2884296"/>
              <a:gd name="connsiteX4" fmla="*/ 1038527 w 2675737"/>
              <a:gd name="connsiteY4" fmla="*/ 458684 h 2884296"/>
              <a:gd name="connsiteX5" fmla="*/ 1001659 w 2675737"/>
              <a:gd name="connsiteY5" fmla="*/ 597642 h 2884296"/>
              <a:gd name="connsiteX6" fmla="*/ 997349 w 2675737"/>
              <a:gd name="connsiteY6" fmla="*/ 625012 h 2884296"/>
              <a:gd name="connsiteX7" fmla="*/ 978987 w 2675737"/>
              <a:gd name="connsiteY7" fmla="*/ 741612 h 2884296"/>
              <a:gd name="connsiteX8" fmla="*/ 971262 w 2675737"/>
              <a:gd name="connsiteY8" fmla="*/ 889864 h 2884296"/>
              <a:gd name="connsiteX9" fmla="*/ 978987 w 2675737"/>
              <a:gd name="connsiteY9" fmla="*/ 1038116 h 2884296"/>
              <a:gd name="connsiteX10" fmla="*/ 1000803 w 2675737"/>
              <a:gd name="connsiteY10" fmla="*/ 1176652 h 2884296"/>
              <a:gd name="connsiteX11" fmla="*/ 1001659 w 2675737"/>
              <a:gd name="connsiteY11" fmla="*/ 1182086 h 2884296"/>
              <a:gd name="connsiteX12" fmla="*/ 1409481 w 2675737"/>
              <a:gd name="connsiteY12" fmla="*/ 1915157 h 2884296"/>
              <a:gd name="connsiteX13" fmla="*/ 1496171 w 2675737"/>
              <a:gd name="connsiteY13" fmla="*/ 1991514 h 2884296"/>
              <a:gd name="connsiteX14" fmla="*/ 1515730 w 2675737"/>
              <a:gd name="connsiteY14" fmla="*/ 2008741 h 2884296"/>
              <a:gd name="connsiteX15" fmla="*/ 2467434 w 2675737"/>
              <a:gd name="connsiteY15" fmla="*/ 2339847 h 2884296"/>
              <a:gd name="connsiteX16" fmla="*/ 2620409 w 2675737"/>
              <a:gd name="connsiteY16" fmla="*/ 2332361 h 2884296"/>
              <a:gd name="connsiteX17" fmla="*/ 2675737 w 2675737"/>
              <a:gd name="connsiteY17" fmla="*/ 2324178 h 2884296"/>
              <a:gd name="connsiteX18" fmla="*/ 2650691 w 2675737"/>
              <a:gd name="connsiteY18" fmla="*/ 2356637 h 2884296"/>
              <a:gd name="connsiteX19" fmla="*/ 1496172 w 2675737"/>
              <a:gd name="connsiteY19" fmla="*/ 2884296 h 2884296"/>
              <a:gd name="connsiteX20" fmla="*/ 341653 w 2675737"/>
              <a:gd name="connsiteY20" fmla="*/ 2356637 h 2884296"/>
              <a:gd name="connsiteX21" fmla="*/ 316608 w 2675737"/>
              <a:gd name="connsiteY21" fmla="*/ 2324178 h 2884296"/>
              <a:gd name="connsiteX22" fmla="*/ 255523 w 2675737"/>
              <a:gd name="connsiteY22" fmla="*/ 2245012 h 2884296"/>
              <a:gd name="connsiteX23" fmla="*/ 0 w 2675737"/>
              <a:gd name="connsiteY23" fmla="*/ 1434313 h 2884296"/>
              <a:gd name="connsiteX24" fmla="*/ 7725 w 2675737"/>
              <a:gd name="connsiteY24" fmla="*/ 1286061 h 2884296"/>
              <a:gd name="connsiteX25" fmla="*/ 26228 w 2675737"/>
              <a:gd name="connsiteY25" fmla="*/ 1168569 h 2884296"/>
              <a:gd name="connsiteX26" fmla="*/ 30397 w 2675737"/>
              <a:gd name="connsiteY26" fmla="*/ 1142091 h 2884296"/>
              <a:gd name="connsiteX27" fmla="*/ 438219 w 2675737"/>
              <a:gd name="connsiteY27" fmla="*/ 409020 h 2884296"/>
              <a:gd name="connsiteX28" fmla="*/ 508830 w 2675737"/>
              <a:gd name="connsiteY28" fmla="*/ 346826 h 2884296"/>
              <a:gd name="connsiteX29" fmla="*/ 544468 w 2675737"/>
              <a:gd name="connsiteY29" fmla="*/ 315436 h 2884296"/>
              <a:gd name="connsiteX30" fmla="*/ 913794 w 2675737"/>
              <a:gd name="connsiteY30" fmla="*/ 98277 h 2884296"/>
              <a:gd name="connsiteX31" fmla="*/ 997489 w 2675737"/>
              <a:gd name="connsiteY31" fmla="*/ 68590 h 2884296"/>
              <a:gd name="connsiteX32" fmla="*/ 1051256 w 2675737"/>
              <a:gd name="connsiteY32" fmla="*/ 49518 h 2884296"/>
              <a:gd name="connsiteX33" fmla="*/ 1194641 w 2675737"/>
              <a:gd name="connsiteY33" fmla="*/ 13789 h 288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75737" h="2884296">
                <a:moveTo>
                  <a:pt x="1287869" y="0"/>
                </a:moveTo>
                <a:lnTo>
                  <a:pt x="1226785" y="79165"/>
                </a:lnTo>
                <a:cubicBezTo>
                  <a:pt x="1173010" y="156305"/>
                  <a:pt x="1126694" y="238729"/>
                  <a:pt x="1088839" y="325465"/>
                </a:cubicBezTo>
                <a:lnTo>
                  <a:pt x="1080950" y="346356"/>
                </a:lnTo>
                <a:lnTo>
                  <a:pt x="1038527" y="458684"/>
                </a:lnTo>
                <a:cubicBezTo>
                  <a:pt x="1023955" y="504087"/>
                  <a:pt x="1011624" y="550447"/>
                  <a:pt x="1001659" y="597642"/>
                </a:cubicBezTo>
                <a:lnTo>
                  <a:pt x="997349" y="625012"/>
                </a:lnTo>
                <a:lnTo>
                  <a:pt x="978987" y="741612"/>
                </a:lnTo>
                <a:cubicBezTo>
                  <a:pt x="973879" y="790356"/>
                  <a:pt x="971262" y="839814"/>
                  <a:pt x="971262" y="889864"/>
                </a:cubicBezTo>
                <a:cubicBezTo>
                  <a:pt x="971262" y="939914"/>
                  <a:pt x="973879" y="989372"/>
                  <a:pt x="978987" y="1038116"/>
                </a:cubicBezTo>
                <a:lnTo>
                  <a:pt x="1000803" y="1176652"/>
                </a:lnTo>
                <a:lnTo>
                  <a:pt x="1001659" y="1182086"/>
                </a:lnTo>
                <a:cubicBezTo>
                  <a:pt x="1061450" y="1465257"/>
                  <a:pt x="1206415" y="1718360"/>
                  <a:pt x="1409481" y="1915157"/>
                </a:cubicBezTo>
                <a:lnTo>
                  <a:pt x="1496171" y="1991514"/>
                </a:lnTo>
                <a:lnTo>
                  <a:pt x="1515730" y="2008741"/>
                </a:lnTo>
                <a:cubicBezTo>
                  <a:pt x="1774357" y="2215590"/>
                  <a:pt x="2105922" y="2339847"/>
                  <a:pt x="2467434" y="2339847"/>
                </a:cubicBezTo>
                <a:cubicBezTo>
                  <a:pt x="2519079" y="2339847"/>
                  <a:pt x="2570112" y="2337311"/>
                  <a:pt x="2620409" y="2332361"/>
                </a:cubicBezTo>
                <a:lnTo>
                  <a:pt x="2675737" y="2324178"/>
                </a:lnTo>
                <a:lnTo>
                  <a:pt x="2650691" y="2356637"/>
                </a:lnTo>
                <a:cubicBezTo>
                  <a:pt x="2376271" y="2678892"/>
                  <a:pt x="1960973" y="2884296"/>
                  <a:pt x="1496172" y="2884296"/>
                </a:cubicBezTo>
                <a:cubicBezTo>
                  <a:pt x="1031371" y="2884296"/>
                  <a:pt x="616073" y="2678892"/>
                  <a:pt x="341653" y="2356637"/>
                </a:cubicBezTo>
                <a:lnTo>
                  <a:pt x="316608" y="2324178"/>
                </a:lnTo>
                <a:lnTo>
                  <a:pt x="255523" y="2245012"/>
                </a:lnTo>
                <a:cubicBezTo>
                  <a:pt x="94199" y="2013594"/>
                  <a:pt x="0" y="1734614"/>
                  <a:pt x="0" y="1434313"/>
                </a:cubicBezTo>
                <a:cubicBezTo>
                  <a:pt x="0" y="1384263"/>
                  <a:pt x="2617" y="1334805"/>
                  <a:pt x="7725" y="1286061"/>
                </a:cubicBezTo>
                <a:lnTo>
                  <a:pt x="26228" y="1168569"/>
                </a:lnTo>
                <a:lnTo>
                  <a:pt x="30397" y="1142091"/>
                </a:lnTo>
                <a:cubicBezTo>
                  <a:pt x="90188" y="858920"/>
                  <a:pt x="235153" y="605817"/>
                  <a:pt x="438219" y="409020"/>
                </a:cubicBezTo>
                <a:lnTo>
                  <a:pt x="508830" y="346826"/>
                </a:lnTo>
                <a:lnTo>
                  <a:pt x="544468" y="315436"/>
                </a:lnTo>
                <a:cubicBezTo>
                  <a:pt x="655308" y="226786"/>
                  <a:pt x="779545" y="153307"/>
                  <a:pt x="913794" y="98277"/>
                </a:cubicBezTo>
                <a:lnTo>
                  <a:pt x="997489" y="68590"/>
                </a:lnTo>
                <a:lnTo>
                  <a:pt x="1051256" y="49518"/>
                </a:lnTo>
                <a:cubicBezTo>
                  <a:pt x="1098106" y="35397"/>
                  <a:pt x="1145943" y="23446"/>
                  <a:pt x="1194641" y="13789"/>
                </a:cubicBezTo>
                <a:close/>
              </a:path>
            </a:pathLst>
          </a:custGeom>
          <a:gradFill flip="none" rotWithShape="1">
            <a:gsLst>
              <a:gs pos="62000">
                <a:srgbClr val="F45C22"/>
              </a:gs>
              <a:gs pos="0">
                <a:srgbClr val="F68E1D"/>
              </a:gs>
              <a:gs pos="100000">
                <a:srgbClr val="F3312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964D3B8-CD33-8ADE-DBB5-791F7A18E565}"/>
              </a:ext>
            </a:extLst>
          </p:cNvPr>
          <p:cNvSpPr/>
          <p:nvPr/>
        </p:nvSpPr>
        <p:spPr>
          <a:xfrm>
            <a:off x="14362558" y="8445888"/>
            <a:ext cx="2479416" cy="2673605"/>
          </a:xfrm>
          <a:custGeom>
            <a:avLst/>
            <a:gdLst>
              <a:gd name="connsiteX0" fmla="*/ 1178745 w 2674917"/>
              <a:gd name="connsiteY0" fmla="*/ 0 h 2884418"/>
              <a:gd name="connsiteX1" fmla="*/ 2333264 w 2674917"/>
              <a:gd name="connsiteY1" fmla="*/ 527659 h 2884418"/>
              <a:gd name="connsiteX2" fmla="*/ 2357492 w 2674917"/>
              <a:gd name="connsiteY2" fmla="*/ 559058 h 2884418"/>
              <a:gd name="connsiteX3" fmla="*/ 2419394 w 2674917"/>
              <a:gd name="connsiteY3" fmla="*/ 639284 h 2884418"/>
              <a:gd name="connsiteX4" fmla="*/ 2674917 w 2674917"/>
              <a:gd name="connsiteY4" fmla="*/ 1449983 h 2884418"/>
              <a:gd name="connsiteX5" fmla="*/ 2667192 w 2674917"/>
              <a:gd name="connsiteY5" fmla="*/ 1598235 h 2884418"/>
              <a:gd name="connsiteX6" fmla="*/ 2648830 w 2674917"/>
              <a:gd name="connsiteY6" fmla="*/ 1714836 h 2884418"/>
              <a:gd name="connsiteX7" fmla="*/ 2644520 w 2674917"/>
              <a:gd name="connsiteY7" fmla="*/ 1742205 h 2884418"/>
              <a:gd name="connsiteX8" fmla="*/ 2236698 w 2674917"/>
              <a:gd name="connsiteY8" fmla="*/ 2475276 h 2884418"/>
              <a:gd name="connsiteX9" fmla="*/ 2166087 w 2674917"/>
              <a:gd name="connsiteY9" fmla="*/ 2537470 h 2884418"/>
              <a:gd name="connsiteX10" fmla="*/ 2130449 w 2674917"/>
              <a:gd name="connsiteY10" fmla="*/ 2568860 h 2884418"/>
              <a:gd name="connsiteX11" fmla="*/ 1761123 w 2674917"/>
              <a:gd name="connsiteY11" fmla="*/ 2786019 h 2884418"/>
              <a:gd name="connsiteX12" fmla="*/ 1677568 w 2674917"/>
              <a:gd name="connsiteY12" fmla="*/ 2815657 h 2884418"/>
              <a:gd name="connsiteX13" fmla="*/ 1623661 w 2674917"/>
              <a:gd name="connsiteY13" fmla="*/ 2834778 h 2884418"/>
              <a:gd name="connsiteX14" fmla="*/ 1480276 w 2674917"/>
              <a:gd name="connsiteY14" fmla="*/ 2870507 h 2884418"/>
              <a:gd name="connsiteX15" fmla="*/ 1386228 w 2674917"/>
              <a:gd name="connsiteY15" fmla="*/ 2884418 h 2884418"/>
              <a:gd name="connsiteX16" fmla="*/ 1448132 w 2674917"/>
              <a:gd name="connsiteY16" fmla="*/ 2804190 h 2884418"/>
              <a:gd name="connsiteX17" fmla="*/ 1586078 w 2674917"/>
              <a:gd name="connsiteY17" fmla="*/ 2557890 h 2884418"/>
              <a:gd name="connsiteX18" fmla="*/ 1593967 w 2674917"/>
              <a:gd name="connsiteY18" fmla="*/ 2537001 h 2884418"/>
              <a:gd name="connsiteX19" fmla="*/ 1636390 w 2674917"/>
              <a:gd name="connsiteY19" fmla="*/ 2424671 h 2884418"/>
              <a:gd name="connsiteX20" fmla="*/ 1673258 w 2674917"/>
              <a:gd name="connsiteY20" fmla="*/ 2285713 h 2884418"/>
              <a:gd name="connsiteX21" fmla="*/ 1677428 w 2674917"/>
              <a:gd name="connsiteY21" fmla="*/ 2259235 h 2884418"/>
              <a:gd name="connsiteX22" fmla="*/ 1695930 w 2674917"/>
              <a:gd name="connsiteY22" fmla="*/ 2141743 h 2884418"/>
              <a:gd name="connsiteX23" fmla="*/ 1703655 w 2674917"/>
              <a:gd name="connsiteY23" fmla="*/ 1993491 h 2884418"/>
              <a:gd name="connsiteX24" fmla="*/ 1695930 w 2674917"/>
              <a:gd name="connsiteY24" fmla="*/ 1845239 h 2884418"/>
              <a:gd name="connsiteX25" fmla="*/ 1674114 w 2674917"/>
              <a:gd name="connsiteY25" fmla="*/ 1706704 h 2884418"/>
              <a:gd name="connsiteX26" fmla="*/ 1673258 w 2674917"/>
              <a:gd name="connsiteY26" fmla="*/ 1701269 h 2884418"/>
              <a:gd name="connsiteX27" fmla="*/ 1265436 w 2674917"/>
              <a:gd name="connsiteY27" fmla="*/ 968198 h 2884418"/>
              <a:gd name="connsiteX28" fmla="*/ 1178747 w 2674917"/>
              <a:gd name="connsiteY28" fmla="*/ 891843 h 2884418"/>
              <a:gd name="connsiteX29" fmla="*/ 1159187 w 2674917"/>
              <a:gd name="connsiteY29" fmla="*/ 874614 h 2884418"/>
              <a:gd name="connsiteX30" fmla="*/ 207483 w 2674917"/>
              <a:gd name="connsiteY30" fmla="*/ 543508 h 2884418"/>
              <a:gd name="connsiteX31" fmla="*/ 54508 w 2674917"/>
              <a:gd name="connsiteY31" fmla="*/ 550994 h 2884418"/>
              <a:gd name="connsiteX32" fmla="*/ 0 w 2674917"/>
              <a:gd name="connsiteY32" fmla="*/ 559056 h 2884418"/>
              <a:gd name="connsiteX33" fmla="*/ 24226 w 2674917"/>
              <a:gd name="connsiteY33" fmla="*/ 527659 h 2884418"/>
              <a:gd name="connsiteX34" fmla="*/ 1178745 w 2674917"/>
              <a:gd name="connsiteY34" fmla="*/ 0 h 288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74917" h="2884418">
                <a:moveTo>
                  <a:pt x="1178745" y="0"/>
                </a:moveTo>
                <a:cubicBezTo>
                  <a:pt x="1643546" y="0"/>
                  <a:pt x="2058844" y="205405"/>
                  <a:pt x="2333264" y="527659"/>
                </a:cubicBezTo>
                <a:lnTo>
                  <a:pt x="2357492" y="559058"/>
                </a:lnTo>
                <a:lnTo>
                  <a:pt x="2419394" y="639284"/>
                </a:lnTo>
                <a:cubicBezTo>
                  <a:pt x="2580718" y="870703"/>
                  <a:pt x="2674917" y="1149682"/>
                  <a:pt x="2674917" y="1449983"/>
                </a:cubicBezTo>
                <a:cubicBezTo>
                  <a:pt x="2674917" y="1500033"/>
                  <a:pt x="2672301" y="1549491"/>
                  <a:pt x="2667192" y="1598235"/>
                </a:cubicBezTo>
                <a:lnTo>
                  <a:pt x="2648830" y="1714836"/>
                </a:lnTo>
                <a:lnTo>
                  <a:pt x="2644520" y="1742205"/>
                </a:lnTo>
                <a:cubicBezTo>
                  <a:pt x="2584729" y="2025376"/>
                  <a:pt x="2439764" y="2278479"/>
                  <a:pt x="2236698" y="2475276"/>
                </a:cubicBezTo>
                <a:lnTo>
                  <a:pt x="2166087" y="2537470"/>
                </a:lnTo>
                <a:lnTo>
                  <a:pt x="2130449" y="2568860"/>
                </a:lnTo>
                <a:cubicBezTo>
                  <a:pt x="2019610" y="2657510"/>
                  <a:pt x="1895373" y="2730989"/>
                  <a:pt x="1761123" y="2786019"/>
                </a:cubicBezTo>
                <a:lnTo>
                  <a:pt x="1677568" y="2815657"/>
                </a:lnTo>
                <a:lnTo>
                  <a:pt x="1623661" y="2834778"/>
                </a:lnTo>
                <a:cubicBezTo>
                  <a:pt x="1576811" y="2848900"/>
                  <a:pt x="1528975" y="2860850"/>
                  <a:pt x="1480276" y="2870507"/>
                </a:cubicBezTo>
                <a:lnTo>
                  <a:pt x="1386228" y="2884418"/>
                </a:lnTo>
                <a:lnTo>
                  <a:pt x="1448132" y="2804190"/>
                </a:lnTo>
                <a:cubicBezTo>
                  <a:pt x="1501907" y="2727051"/>
                  <a:pt x="1548223" y="2644627"/>
                  <a:pt x="1586078" y="2557890"/>
                </a:cubicBezTo>
                <a:lnTo>
                  <a:pt x="1593967" y="2537001"/>
                </a:lnTo>
                <a:lnTo>
                  <a:pt x="1636390" y="2424671"/>
                </a:lnTo>
                <a:cubicBezTo>
                  <a:pt x="1650962" y="2379268"/>
                  <a:pt x="1663293" y="2332908"/>
                  <a:pt x="1673258" y="2285713"/>
                </a:cubicBezTo>
                <a:lnTo>
                  <a:pt x="1677428" y="2259235"/>
                </a:lnTo>
                <a:lnTo>
                  <a:pt x="1695930" y="2141743"/>
                </a:lnTo>
                <a:cubicBezTo>
                  <a:pt x="1701039" y="2092999"/>
                  <a:pt x="1703655" y="2043541"/>
                  <a:pt x="1703655" y="1993491"/>
                </a:cubicBezTo>
                <a:cubicBezTo>
                  <a:pt x="1703655" y="1943441"/>
                  <a:pt x="1701039" y="1893983"/>
                  <a:pt x="1695930" y="1845239"/>
                </a:cubicBezTo>
                <a:lnTo>
                  <a:pt x="1674114" y="1706704"/>
                </a:lnTo>
                <a:lnTo>
                  <a:pt x="1673258" y="1701269"/>
                </a:lnTo>
                <a:cubicBezTo>
                  <a:pt x="1613467" y="1418098"/>
                  <a:pt x="1468502" y="1164995"/>
                  <a:pt x="1265436" y="968198"/>
                </a:cubicBezTo>
                <a:lnTo>
                  <a:pt x="1178747" y="891843"/>
                </a:lnTo>
                <a:lnTo>
                  <a:pt x="1159187" y="874614"/>
                </a:lnTo>
                <a:cubicBezTo>
                  <a:pt x="900561" y="667765"/>
                  <a:pt x="568995" y="543508"/>
                  <a:pt x="207483" y="543508"/>
                </a:cubicBezTo>
                <a:cubicBezTo>
                  <a:pt x="155839" y="543508"/>
                  <a:pt x="104805" y="546044"/>
                  <a:pt x="54508" y="550994"/>
                </a:cubicBezTo>
                <a:lnTo>
                  <a:pt x="0" y="559056"/>
                </a:lnTo>
                <a:lnTo>
                  <a:pt x="24226" y="527659"/>
                </a:lnTo>
                <a:cubicBezTo>
                  <a:pt x="298646" y="205405"/>
                  <a:pt x="713944" y="0"/>
                  <a:pt x="1178745" y="0"/>
                </a:cubicBezTo>
                <a:close/>
              </a:path>
            </a:pathLst>
          </a:custGeom>
          <a:gradFill flip="none" rotWithShape="1">
            <a:gsLst>
              <a:gs pos="0">
                <a:srgbClr val="E415FF"/>
              </a:gs>
              <a:gs pos="100000">
                <a:srgbClr val="570564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F1CE808-4B4F-9633-1173-D990DE9EB9BF}"/>
              </a:ext>
            </a:extLst>
          </p:cNvPr>
          <p:cNvSpPr/>
          <p:nvPr/>
        </p:nvSpPr>
        <p:spPr>
          <a:xfrm>
            <a:off x="-3667868" y="4539617"/>
            <a:ext cx="2773643" cy="1847793"/>
          </a:xfrm>
          <a:custGeom>
            <a:avLst/>
            <a:gdLst>
              <a:gd name="connsiteX0" fmla="*/ 109688 w 2992344"/>
              <a:gd name="connsiteY0" fmla="*/ 0 h 1993491"/>
              <a:gd name="connsiteX1" fmla="*/ 117577 w 2992344"/>
              <a:gd name="connsiteY1" fmla="*/ 20890 h 1993491"/>
              <a:gd name="connsiteX2" fmla="*/ 255523 w 2992344"/>
              <a:gd name="connsiteY2" fmla="*/ 267190 h 1993491"/>
              <a:gd name="connsiteX3" fmla="*/ 317426 w 2992344"/>
              <a:gd name="connsiteY3" fmla="*/ 347416 h 1993491"/>
              <a:gd name="connsiteX4" fmla="*/ 341653 w 2992344"/>
              <a:gd name="connsiteY4" fmla="*/ 378815 h 1993491"/>
              <a:gd name="connsiteX5" fmla="*/ 438219 w 2992344"/>
              <a:gd name="connsiteY5" fmla="*/ 481784 h 1993491"/>
              <a:gd name="connsiteX6" fmla="*/ 524908 w 2992344"/>
              <a:gd name="connsiteY6" fmla="*/ 558140 h 1993491"/>
              <a:gd name="connsiteX7" fmla="*/ 544468 w 2992344"/>
              <a:gd name="connsiteY7" fmla="*/ 575368 h 1993491"/>
              <a:gd name="connsiteX8" fmla="*/ 913794 w 2992344"/>
              <a:gd name="connsiteY8" fmla="*/ 792527 h 1993491"/>
              <a:gd name="connsiteX9" fmla="*/ 1020277 w 2992344"/>
              <a:gd name="connsiteY9" fmla="*/ 830298 h 1993491"/>
              <a:gd name="connsiteX10" fmla="*/ 1051256 w 2992344"/>
              <a:gd name="connsiteY10" fmla="*/ 841286 h 1993491"/>
              <a:gd name="connsiteX11" fmla="*/ 1496172 w 2992344"/>
              <a:gd name="connsiteY11" fmla="*/ 906474 h 1993491"/>
              <a:gd name="connsiteX12" fmla="*/ 1941088 w 2992344"/>
              <a:gd name="connsiteY12" fmla="*/ 841286 h 1993491"/>
              <a:gd name="connsiteX13" fmla="*/ 1994855 w 2992344"/>
              <a:gd name="connsiteY13" fmla="*/ 822215 h 1993491"/>
              <a:gd name="connsiteX14" fmla="*/ 2078550 w 2992344"/>
              <a:gd name="connsiteY14" fmla="*/ 792527 h 1993491"/>
              <a:gd name="connsiteX15" fmla="*/ 2874767 w 2992344"/>
              <a:gd name="connsiteY15" fmla="*/ 20890 h 1993491"/>
              <a:gd name="connsiteX16" fmla="*/ 2882657 w 2992344"/>
              <a:gd name="connsiteY16" fmla="*/ 0 h 1993491"/>
              <a:gd name="connsiteX17" fmla="*/ 2925079 w 2992344"/>
              <a:gd name="connsiteY17" fmla="*/ 112328 h 1993491"/>
              <a:gd name="connsiteX18" fmla="*/ 2992344 w 2992344"/>
              <a:gd name="connsiteY18" fmla="*/ 543508 h 1993491"/>
              <a:gd name="connsiteX19" fmla="*/ 1797703 w 2992344"/>
              <a:gd name="connsiteY19" fmla="*/ 1964032 h 1993491"/>
              <a:gd name="connsiteX20" fmla="*/ 1704475 w 2992344"/>
              <a:gd name="connsiteY20" fmla="*/ 1977822 h 1993491"/>
              <a:gd name="connsiteX21" fmla="*/ 1649147 w 2992344"/>
              <a:gd name="connsiteY21" fmla="*/ 1986005 h 1993491"/>
              <a:gd name="connsiteX22" fmla="*/ 1496172 w 2992344"/>
              <a:gd name="connsiteY22" fmla="*/ 1993491 h 1993491"/>
              <a:gd name="connsiteX23" fmla="*/ 544468 w 2992344"/>
              <a:gd name="connsiteY23" fmla="*/ 1662385 h 1993491"/>
              <a:gd name="connsiteX24" fmla="*/ 524909 w 2992344"/>
              <a:gd name="connsiteY24" fmla="*/ 1645158 h 1993491"/>
              <a:gd name="connsiteX25" fmla="*/ 438219 w 2992344"/>
              <a:gd name="connsiteY25" fmla="*/ 1568801 h 1993491"/>
              <a:gd name="connsiteX26" fmla="*/ 30397 w 2992344"/>
              <a:gd name="connsiteY26" fmla="*/ 835730 h 1993491"/>
              <a:gd name="connsiteX27" fmla="*/ 29541 w 2992344"/>
              <a:gd name="connsiteY27" fmla="*/ 830296 h 1993491"/>
              <a:gd name="connsiteX28" fmla="*/ 7725 w 2992344"/>
              <a:gd name="connsiteY28" fmla="*/ 691760 h 1993491"/>
              <a:gd name="connsiteX29" fmla="*/ 0 w 2992344"/>
              <a:gd name="connsiteY29" fmla="*/ 543508 h 1993491"/>
              <a:gd name="connsiteX30" fmla="*/ 7725 w 2992344"/>
              <a:gd name="connsiteY30" fmla="*/ 395256 h 1993491"/>
              <a:gd name="connsiteX31" fmla="*/ 26087 w 2992344"/>
              <a:gd name="connsiteY31" fmla="*/ 278656 h 1993491"/>
              <a:gd name="connsiteX32" fmla="*/ 30397 w 2992344"/>
              <a:gd name="connsiteY32" fmla="*/ 251286 h 1993491"/>
              <a:gd name="connsiteX33" fmla="*/ 67265 w 2992344"/>
              <a:gd name="connsiteY33" fmla="*/ 112328 h 199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992344" h="1993491">
                <a:moveTo>
                  <a:pt x="109688" y="0"/>
                </a:moveTo>
                <a:lnTo>
                  <a:pt x="117577" y="20890"/>
                </a:lnTo>
                <a:cubicBezTo>
                  <a:pt x="155432" y="107627"/>
                  <a:pt x="201748" y="190051"/>
                  <a:pt x="255523" y="267190"/>
                </a:cubicBezTo>
                <a:lnTo>
                  <a:pt x="317426" y="347416"/>
                </a:lnTo>
                <a:lnTo>
                  <a:pt x="341653" y="378815"/>
                </a:lnTo>
                <a:cubicBezTo>
                  <a:pt x="372144" y="414621"/>
                  <a:pt x="404375" y="448984"/>
                  <a:pt x="438219" y="481784"/>
                </a:cubicBezTo>
                <a:lnTo>
                  <a:pt x="524908" y="558140"/>
                </a:lnTo>
                <a:lnTo>
                  <a:pt x="544468" y="575368"/>
                </a:lnTo>
                <a:cubicBezTo>
                  <a:pt x="655308" y="664018"/>
                  <a:pt x="779545" y="737497"/>
                  <a:pt x="913794" y="792527"/>
                </a:cubicBezTo>
                <a:lnTo>
                  <a:pt x="1020277" y="830298"/>
                </a:lnTo>
                <a:lnTo>
                  <a:pt x="1051256" y="841286"/>
                </a:lnTo>
                <a:cubicBezTo>
                  <a:pt x="1191805" y="883652"/>
                  <a:pt x="1341239" y="906474"/>
                  <a:pt x="1496172" y="906474"/>
                </a:cubicBezTo>
                <a:cubicBezTo>
                  <a:pt x="1651106" y="906474"/>
                  <a:pt x="1800539" y="883652"/>
                  <a:pt x="1941088" y="841286"/>
                </a:cubicBezTo>
                <a:lnTo>
                  <a:pt x="1994855" y="822215"/>
                </a:lnTo>
                <a:lnTo>
                  <a:pt x="2078550" y="792527"/>
                </a:lnTo>
                <a:cubicBezTo>
                  <a:pt x="2436549" y="645781"/>
                  <a:pt x="2723347" y="367837"/>
                  <a:pt x="2874767" y="20890"/>
                </a:cubicBezTo>
                <a:lnTo>
                  <a:pt x="2882657" y="0"/>
                </a:lnTo>
                <a:lnTo>
                  <a:pt x="2925079" y="112328"/>
                </a:lnTo>
                <a:cubicBezTo>
                  <a:pt x="2968794" y="248538"/>
                  <a:pt x="2992344" y="393358"/>
                  <a:pt x="2992344" y="543508"/>
                </a:cubicBezTo>
                <a:cubicBezTo>
                  <a:pt x="2992344" y="1244211"/>
                  <a:pt x="2479483" y="1828827"/>
                  <a:pt x="1797703" y="1964032"/>
                </a:cubicBezTo>
                <a:lnTo>
                  <a:pt x="1704475" y="1977822"/>
                </a:lnTo>
                <a:lnTo>
                  <a:pt x="1649147" y="1986005"/>
                </a:lnTo>
                <a:cubicBezTo>
                  <a:pt x="1598850" y="1990955"/>
                  <a:pt x="1547817" y="1993491"/>
                  <a:pt x="1496172" y="1993491"/>
                </a:cubicBezTo>
                <a:cubicBezTo>
                  <a:pt x="1134660" y="1993491"/>
                  <a:pt x="803095" y="1869234"/>
                  <a:pt x="544468" y="1662385"/>
                </a:cubicBezTo>
                <a:lnTo>
                  <a:pt x="524909" y="1645158"/>
                </a:lnTo>
                <a:lnTo>
                  <a:pt x="438219" y="1568801"/>
                </a:lnTo>
                <a:cubicBezTo>
                  <a:pt x="235153" y="1372004"/>
                  <a:pt x="90188" y="1118901"/>
                  <a:pt x="30397" y="835730"/>
                </a:cubicBezTo>
                <a:lnTo>
                  <a:pt x="29541" y="830296"/>
                </a:lnTo>
                <a:lnTo>
                  <a:pt x="7725" y="691760"/>
                </a:lnTo>
                <a:cubicBezTo>
                  <a:pt x="2617" y="643016"/>
                  <a:pt x="0" y="593558"/>
                  <a:pt x="0" y="543508"/>
                </a:cubicBezTo>
                <a:cubicBezTo>
                  <a:pt x="0" y="493458"/>
                  <a:pt x="2617" y="444000"/>
                  <a:pt x="7725" y="395256"/>
                </a:cubicBezTo>
                <a:lnTo>
                  <a:pt x="26087" y="278656"/>
                </a:lnTo>
                <a:lnTo>
                  <a:pt x="30397" y="251286"/>
                </a:lnTo>
                <a:cubicBezTo>
                  <a:pt x="40362" y="204091"/>
                  <a:pt x="52693" y="157731"/>
                  <a:pt x="67265" y="112328"/>
                </a:cubicBezTo>
                <a:close/>
              </a:path>
            </a:pathLst>
          </a:custGeom>
          <a:gradFill flip="none" rotWithShape="1">
            <a:gsLst>
              <a:gs pos="8000">
                <a:srgbClr val="B2043C"/>
              </a:gs>
              <a:gs pos="100000">
                <a:srgbClr val="FF6CA5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89BFDAA-B35B-27C6-DA33-F247E6A7D1A3}"/>
              </a:ext>
            </a:extLst>
          </p:cNvPr>
          <p:cNvSpPr/>
          <p:nvPr/>
        </p:nvSpPr>
        <p:spPr>
          <a:xfrm>
            <a:off x="-2479417" y="8445889"/>
            <a:ext cx="2479417" cy="2673605"/>
          </a:xfrm>
          <a:custGeom>
            <a:avLst/>
            <a:gdLst>
              <a:gd name="connsiteX0" fmla="*/ 1386229 w 2674918"/>
              <a:gd name="connsiteY0" fmla="*/ 0 h 2884418"/>
              <a:gd name="connsiteX1" fmla="*/ 1480277 w 2674918"/>
              <a:gd name="connsiteY1" fmla="*/ 13911 h 2884418"/>
              <a:gd name="connsiteX2" fmla="*/ 2674918 w 2674918"/>
              <a:gd name="connsiteY2" fmla="*/ 1434435 h 2884418"/>
              <a:gd name="connsiteX3" fmla="*/ 2607653 w 2674918"/>
              <a:gd name="connsiteY3" fmla="*/ 1865615 h 2884418"/>
              <a:gd name="connsiteX4" fmla="*/ 2565231 w 2674918"/>
              <a:gd name="connsiteY4" fmla="*/ 1977944 h 2884418"/>
              <a:gd name="connsiteX5" fmla="*/ 2557341 w 2674918"/>
              <a:gd name="connsiteY5" fmla="*/ 1998834 h 2884418"/>
              <a:gd name="connsiteX6" fmla="*/ 1761124 w 2674918"/>
              <a:gd name="connsiteY6" fmla="*/ 2770471 h 2884418"/>
              <a:gd name="connsiteX7" fmla="*/ 1677429 w 2674918"/>
              <a:gd name="connsiteY7" fmla="*/ 2800159 h 2884418"/>
              <a:gd name="connsiteX8" fmla="*/ 1623662 w 2674918"/>
              <a:gd name="connsiteY8" fmla="*/ 2819230 h 2884418"/>
              <a:gd name="connsiteX9" fmla="*/ 1178746 w 2674918"/>
              <a:gd name="connsiteY9" fmla="*/ 2884418 h 2884418"/>
              <a:gd name="connsiteX10" fmla="*/ 733830 w 2674918"/>
              <a:gd name="connsiteY10" fmla="*/ 2819230 h 2884418"/>
              <a:gd name="connsiteX11" fmla="*/ 702851 w 2674918"/>
              <a:gd name="connsiteY11" fmla="*/ 2808242 h 2884418"/>
              <a:gd name="connsiteX12" fmla="*/ 596368 w 2674918"/>
              <a:gd name="connsiteY12" fmla="*/ 2770471 h 2884418"/>
              <a:gd name="connsiteX13" fmla="*/ 227042 w 2674918"/>
              <a:gd name="connsiteY13" fmla="*/ 2553312 h 2884418"/>
              <a:gd name="connsiteX14" fmla="*/ 207482 w 2674918"/>
              <a:gd name="connsiteY14" fmla="*/ 2536084 h 2884418"/>
              <a:gd name="connsiteX15" fmla="*/ 120793 w 2674918"/>
              <a:gd name="connsiteY15" fmla="*/ 2459728 h 2884418"/>
              <a:gd name="connsiteX16" fmla="*/ 24227 w 2674918"/>
              <a:gd name="connsiteY16" fmla="*/ 2356759 h 2884418"/>
              <a:gd name="connsiteX17" fmla="*/ 0 w 2674918"/>
              <a:gd name="connsiteY17" fmla="*/ 2325360 h 2884418"/>
              <a:gd name="connsiteX18" fmla="*/ 54507 w 2674918"/>
              <a:gd name="connsiteY18" fmla="*/ 2333422 h 2884418"/>
              <a:gd name="connsiteX19" fmla="*/ 207482 w 2674918"/>
              <a:gd name="connsiteY19" fmla="*/ 2340908 h 2884418"/>
              <a:gd name="connsiteX20" fmla="*/ 360457 w 2674918"/>
              <a:gd name="connsiteY20" fmla="*/ 2333422 h 2884418"/>
              <a:gd name="connsiteX21" fmla="*/ 414965 w 2674918"/>
              <a:gd name="connsiteY21" fmla="*/ 2325360 h 2884418"/>
              <a:gd name="connsiteX22" fmla="*/ 509013 w 2674918"/>
              <a:gd name="connsiteY22" fmla="*/ 2311449 h 2884418"/>
              <a:gd name="connsiteX23" fmla="*/ 652398 w 2674918"/>
              <a:gd name="connsiteY23" fmla="*/ 2275720 h 2884418"/>
              <a:gd name="connsiteX24" fmla="*/ 706305 w 2674918"/>
              <a:gd name="connsiteY24" fmla="*/ 2256599 h 2884418"/>
              <a:gd name="connsiteX25" fmla="*/ 789860 w 2674918"/>
              <a:gd name="connsiteY25" fmla="*/ 2226961 h 2884418"/>
              <a:gd name="connsiteX26" fmla="*/ 1159186 w 2674918"/>
              <a:gd name="connsiteY26" fmla="*/ 2009802 h 2884418"/>
              <a:gd name="connsiteX27" fmla="*/ 1194824 w 2674918"/>
              <a:gd name="connsiteY27" fmla="*/ 1978412 h 2884418"/>
              <a:gd name="connsiteX28" fmla="*/ 1265435 w 2674918"/>
              <a:gd name="connsiteY28" fmla="*/ 1916218 h 2884418"/>
              <a:gd name="connsiteX29" fmla="*/ 1673257 w 2674918"/>
              <a:gd name="connsiteY29" fmla="*/ 1183147 h 2884418"/>
              <a:gd name="connsiteX30" fmla="*/ 1677567 w 2674918"/>
              <a:gd name="connsiteY30" fmla="*/ 1155778 h 2884418"/>
              <a:gd name="connsiteX31" fmla="*/ 1695929 w 2674918"/>
              <a:gd name="connsiteY31" fmla="*/ 1039177 h 2884418"/>
              <a:gd name="connsiteX32" fmla="*/ 1703654 w 2674918"/>
              <a:gd name="connsiteY32" fmla="*/ 890925 h 2884418"/>
              <a:gd name="connsiteX33" fmla="*/ 1448131 w 2674918"/>
              <a:gd name="connsiteY33" fmla="*/ 80226 h 288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74918" h="2884418">
                <a:moveTo>
                  <a:pt x="1386229" y="0"/>
                </a:moveTo>
                <a:lnTo>
                  <a:pt x="1480277" y="13911"/>
                </a:lnTo>
                <a:cubicBezTo>
                  <a:pt x="2162057" y="149116"/>
                  <a:pt x="2674918" y="733733"/>
                  <a:pt x="2674918" y="1434435"/>
                </a:cubicBezTo>
                <a:cubicBezTo>
                  <a:pt x="2674918" y="1584586"/>
                  <a:pt x="2651368" y="1729406"/>
                  <a:pt x="2607653" y="1865615"/>
                </a:cubicBezTo>
                <a:lnTo>
                  <a:pt x="2565231" y="1977944"/>
                </a:lnTo>
                <a:lnTo>
                  <a:pt x="2557341" y="1998834"/>
                </a:lnTo>
                <a:cubicBezTo>
                  <a:pt x="2405921" y="2345781"/>
                  <a:pt x="2119123" y="2623725"/>
                  <a:pt x="1761124" y="2770471"/>
                </a:cubicBezTo>
                <a:lnTo>
                  <a:pt x="1677429" y="2800159"/>
                </a:lnTo>
                <a:lnTo>
                  <a:pt x="1623662" y="2819230"/>
                </a:lnTo>
                <a:cubicBezTo>
                  <a:pt x="1483113" y="2861596"/>
                  <a:pt x="1333680" y="2884418"/>
                  <a:pt x="1178746" y="2884418"/>
                </a:cubicBezTo>
                <a:cubicBezTo>
                  <a:pt x="1023813" y="2884418"/>
                  <a:pt x="874379" y="2861596"/>
                  <a:pt x="733830" y="2819230"/>
                </a:cubicBezTo>
                <a:lnTo>
                  <a:pt x="702851" y="2808242"/>
                </a:lnTo>
                <a:lnTo>
                  <a:pt x="596368" y="2770471"/>
                </a:lnTo>
                <a:cubicBezTo>
                  <a:pt x="462119" y="2715441"/>
                  <a:pt x="337882" y="2641962"/>
                  <a:pt x="227042" y="2553312"/>
                </a:cubicBezTo>
                <a:lnTo>
                  <a:pt x="207482" y="2536084"/>
                </a:lnTo>
                <a:lnTo>
                  <a:pt x="120793" y="2459728"/>
                </a:lnTo>
                <a:cubicBezTo>
                  <a:pt x="86949" y="2426928"/>
                  <a:pt x="54718" y="2392565"/>
                  <a:pt x="24227" y="2356759"/>
                </a:cubicBezTo>
                <a:lnTo>
                  <a:pt x="0" y="2325360"/>
                </a:lnTo>
                <a:lnTo>
                  <a:pt x="54507" y="2333422"/>
                </a:lnTo>
                <a:cubicBezTo>
                  <a:pt x="104804" y="2338372"/>
                  <a:pt x="155838" y="2340908"/>
                  <a:pt x="207482" y="2340908"/>
                </a:cubicBezTo>
                <a:cubicBezTo>
                  <a:pt x="259127" y="2340908"/>
                  <a:pt x="310160" y="2338372"/>
                  <a:pt x="360457" y="2333422"/>
                </a:cubicBezTo>
                <a:lnTo>
                  <a:pt x="414965" y="2325360"/>
                </a:lnTo>
                <a:lnTo>
                  <a:pt x="509013" y="2311449"/>
                </a:lnTo>
                <a:cubicBezTo>
                  <a:pt x="557712" y="2301792"/>
                  <a:pt x="605548" y="2289842"/>
                  <a:pt x="652398" y="2275720"/>
                </a:cubicBezTo>
                <a:lnTo>
                  <a:pt x="706305" y="2256599"/>
                </a:lnTo>
                <a:lnTo>
                  <a:pt x="789860" y="2226961"/>
                </a:lnTo>
                <a:cubicBezTo>
                  <a:pt x="924110" y="2171931"/>
                  <a:pt x="1048347" y="2098452"/>
                  <a:pt x="1159186" y="2009802"/>
                </a:cubicBezTo>
                <a:lnTo>
                  <a:pt x="1194824" y="1978412"/>
                </a:lnTo>
                <a:lnTo>
                  <a:pt x="1265435" y="1916218"/>
                </a:lnTo>
                <a:cubicBezTo>
                  <a:pt x="1468501" y="1719421"/>
                  <a:pt x="1613466" y="1466318"/>
                  <a:pt x="1673257" y="1183147"/>
                </a:cubicBezTo>
                <a:lnTo>
                  <a:pt x="1677567" y="1155778"/>
                </a:lnTo>
                <a:lnTo>
                  <a:pt x="1695929" y="1039177"/>
                </a:lnTo>
                <a:cubicBezTo>
                  <a:pt x="1701038" y="990433"/>
                  <a:pt x="1703654" y="940975"/>
                  <a:pt x="1703654" y="890925"/>
                </a:cubicBezTo>
                <a:cubicBezTo>
                  <a:pt x="1703654" y="590624"/>
                  <a:pt x="1609455" y="311645"/>
                  <a:pt x="1448131" y="80226"/>
                </a:cubicBezTo>
                <a:close/>
              </a:path>
            </a:pathLst>
          </a:custGeom>
          <a:gradFill flip="none" rotWithShape="1">
            <a:gsLst>
              <a:gs pos="41000">
                <a:srgbClr val="F2279E"/>
              </a:gs>
              <a:gs pos="100000">
                <a:srgbClr val="700542"/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E1D201-89BC-E7AD-6C89-5853E87D42DD}"/>
              </a:ext>
            </a:extLst>
          </p:cNvPr>
          <p:cNvGrpSpPr/>
          <p:nvPr/>
        </p:nvGrpSpPr>
        <p:grpSpPr>
          <a:xfrm>
            <a:off x="-5081912" y="2036636"/>
            <a:ext cx="2673453" cy="921159"/>
            <a:chOff x="-107576" y="2036636"/>
            <a:chExt cx="2673453" cy="921159"/>
          </a:xfrm>
        </p:grpSpPr>
        <p:sp>
          <p:nvSpPr>
            <p:cNvPr id="13" name="Google Shape;294;p42">
              <a:extLst>
                <a:ext uri="{FF2B5EF4-FFF2-40B4-BE49-F238E27FC236}">
                  <a16:creationId xmlns:a16="http://schemas.microsoft.com/office/drawing/2014/main" id="{9DA91DA7-8843-6B02-250B-E8408F005185}"/>
                </a:ext>
              </a:extLst>
            </p:cNvPr>
            <p:cNvSpPr txBox="1"/>
            <p:nvPr/>
          </p:nvSpPr>
          <p:spPr>
            <a:xfrm>
              <a:off x="0" y="2036636"/>
              <a:ext cx="2565877" cy="3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b="1" dirty="0">
                  <a:solidFill>
                    <a:srgbClr val="FFB1FF"/>
                  </a:solidFill>
                  <a:latin typeface="Raleway"/>
                  <a:ea typeface="Raleway"/>
                  <a:cs typeface="Raleway"/>
                  <a:sym typeface="Raleway"/>
                </a:rPr>
                <a:t>Stable Yearly Efficiency</a:t>
              </a:r>
              <a:endParaRPr sz="1200" b="1" dirty="0">
                <a:solidFill>
                  <a:srgbClr val="FFB1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14" name="Google Shape;321;p42">
              <a:extLst>
                <a:ext uri="{FF2B5EF4-FFF2-40B4-BE49-F238E27FC236}">
                  <a16:creationId xmlns:a16="http://schemas.microsoft.com/office/drawing/2014/main" id="{6B93F8BC-6048-4D0D-2033-F43E70B21EFB}"/>
                </a:ext>
              </a:extLst>
            </p:cNvPr>
            <p:cNvCxnSpPr>
              <a:cxnSpLocks/>
            </p:cNvCxnSpPr>
            <p:nvPr/>
          </p:nvCxnSpPr>
          <p:spPr>
            <a:xfrm>
              <a:off x="1566817" y="237208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64FF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15" name="Google Shape;294;p42">
              <a:extLst>
                <a:ext uri="{FF2B5EF4-FFF2-40B4-BE49-F238E27FC236}">
                  <a16:creationId xmlns:a16="http://schemas.microsoft.com/office/drawing/2014/main" id="{7A76BB0E-D828-14C7-8146-C463D64E568D}"/>
                </a:ext>
              </a:extLst>
            </p:cNvPr>
            <p:cNvSpPr txBox="1"/>
            <p:nvPr/>
          </p:nvSpPr>
          <p:spPr>
            <a:xfrm>
              <a:off x="-107576" y="2437876"/>
              <a:ext cx="2673453" cy="519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Overall Stable across years. Indicates consistent demand &amp; operational balance</a:t>
              </a:r>
              <a:endParaRPr sz="11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75C252-2834-3CBF-C38C-4963B128DB23}"/>
              </a:ext>
            </a:extLst>
          </p:cNvPr>
          <p:cNvGrpSpPr/>
          <p:nvPr/>
        </p:nvGrpSpPr>
        <p:grpSpPr>
          <a:xfrm>
            <a:off x="-10130029" y="3439254"/>
            <a:ext cx="2566800" cy="783069"/>
            <a:chOff x="1523" y="3439254"/>
            <a:chExt cx="2566800" cy="783069"/>
          </a:xfrm>
        </p:grpSpPr>
        <p:sp>
          <p:nvSpPr>
            <p:cNvPr id="17" name="Google Shape;294;p42">
              <a:extLst>
                <a:ext uri="{FF2B5EF4-FFF2-40B4-BE49-F238E27FC236}">
                  <a16:creationId xmlns:a16="http://schemas.microsoft.com/office/drawing/2014/main" id="{D0A5415B-4C35-A4AD-616E-EB2B1AC31343}"/>
                </a:ext>
              </a:extLst>
            </p:cNvPr>
            <p:cNvSpPr txBox="1"/>
            <p:nvPr/>
          </p:nvSpPr>
          <p:spPr>
            <a:xfrm>
              <a:off x="2446" y="3439254"/>
              <a:ext cx="2565877" cy="3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8BA8FE"/>
                  </a:solidFill>
                  <a:latin typeface="Raleway"/>
                  <a:ea typeface="Raleway"/>
                  <a:cs typeface="Raleway"/>
                  <a:sym typeface="Raleway"/>
                </a:rPr>
                <a:t>Seasonality Impacts Load Factor</a:t>
              </a:r>
            </a:p>
          </p:txBody>
        </p:sp>
        <p:cxnSp>
          <p:nvCxnSpPr>
            <p:cNvPr id="18" name="Google Shape;321;p42">
              <a:extLst>
                <a:ext uri="{FF2B5EF4-FFF2-40B4-BE49-F238E27FC236}">
                  <a16:creationId xmlns:a16="http://schemas.microsoft.com/office/drawing/2014/main" id="{CD6691B9-C304-C33B-6141-8B14FB0C3C17}"/>
                </a:ext>
              </a:extLst>
            </p:cNvPr>
            <p:cNvCxnSpPr>
              <a:cxnSpLocks/>
            </p:cNvCxnSpPr>
            <p:nvPr/>
          </p:nvCxnSpPr>
          <p:spPr>
            <a:xfrm>
              <a:off x="1569263" y="3774704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8776FE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19" name="Google Shape;294;p42">
              <a:extLst>
                <a:ext uri="{FF2B5EF4-FFF2-40B4-BE49-F238E27FC236}">
                  <a16:creationId xmlns:a16="http://schemas.microsoft.com/office/drawing/2014/main" id="{509AE25C-603D-E831-B60F-948FC119A37D}"/>
                </a:ext>
              </a:extLst>
            </p:cNvPr>
            <p:cNvSpPr txBox="1"/>
            <p:nvPr/>
          </p:nvSpPr>
          <p:spPr>
            <a:xfrm>
              <a:off x="1523" y="3840495"/>
              <a:ext cx="2566800" cy="381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Heavy summer travel demand and off-peak challenges in winter.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B19222-A39B-FF6B-5111-43ED082ABCAA}"/>
              </a:ext>
            </a:extLst>
          </p:cNvPr>
          <p:cNvGrpSpPr/>
          <p:nvPr/>
        </p:nvGrpSpPr>
        <p:grpSpPr>
          <a:xfrm>
            <a:off x="-14486838" y="4855752"/>
            <a:ext cx="2566800" cy="913306"/>
            <a:chOff x="-2742" y="4855752"/>
            <a:chExt cx="2566800" cy="913306"/>
          </a:xfrm>
        </p:grpSpPr>
        <p:sp>
          <p:nvSpPr>
            <p:cNvPr id="21" name="Google Shape;294;p42">
              <a:extLst>
                <a:ext uri="{FF2B5EF4-FFF2-40B4-BE49-F238E27FC236}">
                  <a16:creationId xmlns:a16="http://schemas.microsoft.com/office/drawing/2014/main" id="{134957F4-C2DB-349B-33C2-85A98F3FB172}"/>
                </a:ext>
              </a:extLst>
            </p:cNvPr>
            <p:cNvSpPr txBox="1"/>
            <p:nvPr/>
          </p:nvSpPr>
          <p:spPr>
            <a:xfrm>
              <a:off x="-1819" y="4855752"/>
              <a:ext cx="2565877" cy="307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b="1" dirty="0">
                  <a:solidFill>
                    <a:srgbClr val="E2EA8D"/>
                  </a:solidFill>
                  <a:latin typeface="Raleway"/>
                  <a:ea typeface="Raleway"/>
                  <a:cs typeface="Raleway"/>
                  <a:sym typeface="Raleway"/>
                </a:rPr>
                <a:t>Uneven Load Factor Efficiency</a:t>
              </a:r>
              <a:endParaRPr sz="1200" b="1" dirty="0">
                <a:solidFill>
                  <a:srgbClr val="E2EA8D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22" name="Google Shape;321;p42">
              <a:extLst>
                <a:ext uri="{FF2B5EF4-FFF2-40B4-BE49-F238E27FC236}">
                  <a16:creationId xmlns:a16="http://schemas.microsoft.com/office/drawing/2014/main" id="{605CC468-E093-CEAE-07F3-FE54043A780D}"/>
                </a:ext>
              </a:extLst>
            </p:cNvPr>
            <p:cNvCxnSpPr>
              <a:cxnSpLocks/>
            </p:cNvCxnSpPr>
            <p:nvPr/>
          </p:nvCxnSpPr>
          <p:spPr>
            <a:xfrm>
              <a:off x="1564998" y="517580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23" name="Google Shape;294;p42">
              <a:extLst>
                <a:ext uri="{FF2B5EF4-FFF2-40B4-BE49-F238E27FC236}">
                  <a16:creationId xmlns:a16="http://schemas.microsoft.com/office/drawing/2014/main" id="{EA46068D-5B7A-AF2A-153B-7A19DC3952B2}"/>
                </a:ext>
              </a:extLst>
            </p:cNvPr>
            <p:cNvSpPr txBox="1"/>
            <p:nvPr/>
          </p:nvSpPr>
          <p:spPr>
            <a:xfrm>
              <a:off x="-2742" y="5228150"/>
              <a:ext cx="2566800" cy="540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Delta and Southwest alone make-up around 39%. while Comair and ExpressJet show underperformance</a:t>
              </a:r>
              <a:endParaRPr sz="11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D1A1550-946C-F61B-5708-CEE751D9A522}"/>
              </a:ext>
            </a:extLst>
          </p:cNvPr>
          <p:cNvGrpSpPr/>
          <p:nvPr/>
        </p:nvGrpSpPr>
        <p:grpSpPr>
          <a:xfrm>
            <a:off x="-2406640" y="2041453"/>
            <a:ext cx="864000" cy="864000"/>
            <a:chOff x="2567696" y="2041453"/>
            <a:chExt cx="864000" cy="86400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D8672DD-333A-0044-3625-E31803CA5F48}"/>
                </a:ext>
              </a:extLst>
            </p:cNvPr>
            <p:cNvSpPr/>
            <p:nvPr/>
          </p:nvSpPr>
          <p:spPr>
            <a:xfrm>
              <a:off x="2567696" y="204145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E415FF"/>
                </a:gs>
                <a:gs pos="100000">
                  <a:srgbClr val="57056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Google Shape;306;p42">
              <a:extLst>
                <a:ext uri="{FF2B5EF4-FFF2-40B4-BE49-F238E27FC236}">
                  <a16:creationId xmlns:a16="http://schemas.microsoft.com/office/drawing/2014/main" id="{9B34E2DB-BDC4-42B5-E071-A4A6EA872558}"/>
                </a:ext>
              </a:extLst>
            </p:cNvPr>
            <p:cNvSpPr txBox="1"/>
            <p:nvPr/>
          </p:nvSpPr>
          <p:spPr>
            <a:xfrm>
              <a:off x="2831170" y="218514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1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EE7A1B-AD02-3603-0333-1FB0AA26FC1A}"/>
              </a:ext>
            </a:extLst>
          </p:cNvPr>
          <p:cNvGrpSpPr/>
          <p:nvPr/>
        </p:nvGrpSpPr>
        <p:grpSpPr>
          <a:xfrm>
            <a:off x="-7561410" y="3444071"/>
            <a:ext cx="864000" cy="864000"/>
            <a:chOff x="2570142" y="3444071"/>
            <a:chExt cx="864000" cy="864000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DA60FA2-66A5-E1B8-318A-8E30A7F89741}"/>
                </a:ext>
              </a:extLst>
            </p:cNvPr>
            <p:cNvSpPr/>
            <p:nvPr/>
          </p:nvSpPr>
          <p:spPr>
            <a:xfrm>
              <a:off x="2570142" y="3444071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C00F3"/>
                </a:gs>
                <a:gs pos="100000">
                  <a:srgbClr val="2E027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Google Shape;306;p42">
              <a:extLst>
                <a:ext uri="{FF2B5EF4-FFF2-40B4-BE49-F238E27FC236}">
                  <a16:creationId xmlns:a16="http://schemas.microsoft.com/office/drawing/2014/main" id="{7973D9B1-3DFF-AB9F-FEBC-40546ADD3D17}"/>
                </a:ext>
              </a:extLst>
            </p:cNvPr>
            <p:cNvSpPr txBox="1"/>
            <p:nvPr/>
          </p:nvSpPr>
          <p:spPr>
            <a:xfrm>
              <a:off x="2833616" y="3587762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2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A0DD14-7EF1-4138-F313-93C25C0A7F71}"/>
              </a:ext>
            </a:extLst>
          </p:cNvPr>
          <p:cNvGrpSpPr/>
          <p:nvPr/>
        </p:nvGrpSpPr>
        <p:grpSpPr>
          <a:xfrm>
            <a:off x="-11918219" y="4845173"/>
            <a:ext cx="864000" cy="864000"/>
            <a:chOff x="2565877" y="4845173"/>
            <a:chExt cx="864000" cy="86400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D732E19-CFF2-B942-9E83-B37653C7FE2D}"/>
                </a:ext>
              </a:extLst>
            </p:cNvPr>
            <p:cNvSpPr/>
            <p:nvPr/>
          </p:nvSpPr>
          <p:spPr>
            <a:xfrm>
              <a:off x="2565877" y="484517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77813"/>
                </a:gs>
                <a:gs pos="23000">
                  <a:srgbClr val="B0831F"/>
                </a:gs>
                <a:gs pos="100000">
                  <a:srgbClr val="FFFF00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Google Shape;306;p42">
              <a:extLst>
                <a:ext uri="{FF2B5EF4-FFF2-40B4-BE49-F238E27FC236}">
                  <a16:creationId xmlns:a16="http://schemas.microsoft.com/office/drawing/2014/main" id="{B48891CE-C056-7057-10F6-2C093DDF3E12}"/>
                </a:ext>
              </a:extLst>
            </p:cNvPr>
            <p:cNvSpPr txBox="1"/>
            <p:nvPr/>
          </p:nvSpPr>
          <p:spPr>
            <a:xfrm>
              <a:off x="2829351" y="498886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3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B9172E-502F-378B-066C-2D521C92E13B}"/>
              </a:ext>
            </a:extLst>
          </p:cNvPr>
          <p:cNvGrpSpPr/>
          <p:nvPr/>
        </p:nvGrpSpPr>
        <p:grpSpPr>
          <a:xfrm>
            <a:off x="15725351" y="2036636"/>
            <a:ext cx="2566800" cy="783069"/>
            <a:chOff x="9653735" y="2036636"/>
            <a:chExt cx="2566800" cy="783069"/>
          </a:xfrm>
        </p:grpSpPr>
        <p:sp>
          <p:nvSpPr>
            <p:cNvPr id="34" name="Google Shape;294;p42">
              <a:extLst>
                <a:ext uri="{FF2B5EF4-FFF2-40B4-BE49-F238E27FC236}">
                  <a16:creationId xmlns:a16="http://schemas.microsoft.com/office/drawing/2014/main" id="{D4E1AF3A-C0AD-1FD7-3E75-46F8BA2A1225}"/>
                </a:ext>
              </a:extLst>
            </p:cNvPr>
            <p:cNvSpPr txBox="1"/>
            <p:nvPr/>
          </p:nvSpPr>
          <p:spPr>
            <a:xfrm>
              <a:off x="9654658" y="2036636"/>
              <a:ext cx="2565877" cy="3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FC76CA"/>
                  </a:solidFill>
                  <a:latin typeface="Raleway"/>
                  <a:ea typeface="Raleway"/>
                  <a:cs typeface="Raleway"/>
                  <a:sym typeface="Raleway"/>
                </a:rPr>
                <a:t>Short-Distance Flights Dominate</a:t>
              </a:r>
              <a:endParaRPr sz="1200" b="1" dirty="0">
                <a:solidFill>
                  <a:srgbClr val="FC76CA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35" name="Google Shape;321;p42">
              <a:extLst>
                <a:ext uri="{FF2B5EF4-FFF2-40B4-BE49-F238E27FC236}">
                  <a16:creationId xmlns:a16="http://schemas.microsoft.com/office/drawing/2014/main" id="{11ABE1E3-F402-3D1C-D554-60694C3C0150}"/>
                </a:ext>
              </a:extLst>
            </p:cNvPr>
            <p:cNvCxnSpPr>
              <a:cxnSpLocks/>
            </p:cNvCxnSpPr>
            <p:nvPr/>
          </p:nvCxnSpPr>
          <p:spPr>
            <a:xfrm>
              <a:off x="9749430" y="235923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64FF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36" name="Google Shape;294;p42">
              <a:extLst>
                <a:ext uri="{FF2B5EF4-FFF2-40B4-BE49-F238E27FC236}">
                  <a16:creationId xmlns:a16="http://schemas.microsoft.com/office/drawing/2014/main" id="{F75EAEE0-A2A3-E57C-C673-0FF7C880CDEC}"/>
                </a:ext>
              </a:extLst>
            </p:cNvPr>
            <p:cNvSpPr txBox="1"/>
            <p:nvPr/>
          </p:nvSpPr>
          <p:spPr>
            <a:xfrm>
              <a:off x="9653735" y="2437877"/>
              <a:ext cx="2566800" cy="381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Over 80% of flights are &lt; 1000 miles. Implies a regional hub-based model 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CA5DB8-98C9-A856-897C-C49289093789}"/>
              </a:ext>
            </a:extLst>
          </p:cNvPr>
          <p:cNvGrpSpPr/>
          <p:nvPr/>
        </p:nvGrpSpPr>
        <p:grpSpPr>
          <a:xfrm>
            <a:off x="21942238" y="3439256"/>
            <a:ext cx="2566800" cy="956025"/>
            <a:chOff x="9652702" y="3439256"/>
            <a:chExt cx="2566800" cy="956025"/>
          </a:xfrm>
        </p:grpSpPr>
        <p:sp>
          <p:nvSpPr>
            <p:cNvPr id="38" name="Google Shape;294;p42">
              <a:extLst>
                <a:ext uri="{FF2B5EF4-FFF2-40B4-BE49-F238E27FC236}">
                  <a16:creationId xmlns:a16="http://schemas.microsoft.com/office/drawing/2014/main" id="{E2B53F1E-A3B0-AB9F-F6CA-DD898F5E900C}"/>
                </a:ext>
              </a:extLst>
            </p:cNvPr>
            <p:cNvSpPr txBox="1"/>
            <p:nvPr/>
          </p:nvSpPr>
          <p:spPr>
            <a:xfrm>
              <a:off x="9653625" y="3439256"/>
              <a:ext cx="2565877" cy="322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FF788E"/>
                  </a:solidFill>
                  <a:latin typeface="Raleway"/>
                  <a:ea typeface="Raleway"/>
                  <a:cs typeface="Raleway"/>
                  <a:sym typeface="Raleway"/>
                </a:rPr>
                <a:t>Weekday Travel Dominates</a:t>
              </a:r>
            </a:p>
          </p:txBody>
        </p:sp>
        <p:cxnSp>
          <p:nvCxnSpPr>
            <p:cNvPr id="39" name="Google Shape;321;p42">
              <a:extLst>
                <a:ext uri="{FF2B5EF4-FFF2-40B4-BE49-F238E27FC236}">
                  <a16:creationId xmlns:a16="http://schemas.microsoft.com/office/drawing/2014/main" id="{5CF03CBD-25FD-F40E-3ADD-D21A2CFA68E3}"/>
                </a:ext>
              </a:extLst>
            </p:cNvPr>
            <p:cNvCxnSpPr>
              <a:cxnSpLocks/>
            </p:cNvCxnSpPr>
            <p:nvPr/>
          </p:nvCxnSpPr>
          <p:spPr>
            <a:xfrm>
              <a:off x="9751858" y="3774704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6CA5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40" name="Google Shape;294;p42">
              <a:extLst>
                <a:ext uri="{FF2B5EF4-FFF2-40B4-BE49-F238E27FC236}">
                  <a16:creationId xmlns:a16="http://schemas.microsoft.com/office/drawing/2014/main" id="{B7E01447-2074-D87C-E870-2CA2E743C7F7}"/>
                </a:ext>
              </a:extLst>
            </p:cNvPr>
            <p:cNvSpPr txBox="1"/>
            <p:nvPr/>
          </p:nvSpPr>
          <p:spPr>
            <a:xfrm>
              <a:off x="9652702" y="3840494"/>
              <a:ext cx="2566800" cy="554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71% of passengers prefer weekdays, highlighting business travel behavior over leisure-based weekend travel.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41C556B-EA72-C4B1-DA06-9236264EA4FC}"/>
              </a:ext>
            </a:extLst>
          </p:cNvPr>
          <p:cNvGrpSpPr/>
          <p:nvPr/>
        </p:nvGrpSpPr>
        <p:grpSpPr>
          <a:xfrm>
            <a:off x="27793612" y="4855752"/>
            <a:ext cx="2566800" cy="926755"/>
            <a:chOff x="9651916" y="4855752"/>
            <a:chExt cx="2566800" cy="926755"/>
          </a:xfrm>
        </p:grpSpPr>
        <p:sp>
          <p:nvSpPr>
            <p:cNvPr id="42" name="Google Shape;294;p42">
              <a:extLst>
                <a:ext uri="{FF2B5EF4-FFF2-40B4-BE49-F238E27FC236}">
                  <a16:creationId xmlns:a16="http://schemas.microsoft.com/office/drawing/2014/main" id="{2CCABAD3-5D00-4653-4EE7-9997DA8FB610}"/>
                </a:ext>
              </a:extLst>
            </p:cNvPr>
            <p:cNvSpPr txBox="1"/>
            <p:nvPr/>
          </p:nvSpPr>
          <p:spPr>
            <a:xfrm>
              <a:off x="9652839" y="4855752"/>
              <a:ext cx="2565877" cy="307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F2B08A"/>
                  </a:solidFill>
                  <a:latin typeface="Raleway"/>
                  <a:ea typeface="Raleway"/>
                  <a:cs typeface="Raleway"/>
                  <a:sym typeface="Raleway"/>
                </a:rPr>
                <a:t>Uneven Route Demand</a:t>
              </a:r>
              <a:endParaRPr sz="1200" b="1" dirty="0">
                <a:solidFill>
                  <a:srgbClr val="F2B08A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43" name="Google Shape;321;p42">
              <a:extLst>
                <a:ext uri="{FF2B5EF4-FFF2-40B4-BE49-F238E27FC236}">
                  <a16:creationId xmlns:a16="http://schemas.microsoft.com/office/drawing/2014/main" id="{A2E3D59E-D93D-8FB5-9134-7B75D6548E87}"/>
                </a:ext>
              </a:extLst>
            </p:cNvPr>
            <p:cNvCxnSpPr>
              <a:cxnSpLocks/>
            </p:cNvCxnSpPr>
            <p:nvPr/>
          </p:nvCxnSpPr>
          <p:spPr>
            <a:xfrm>
              <a:off x="9758008" y="517580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44" name="Google Shape;294;p42">
              <a:extLst>
                <a:ext uri="{FF2B5EF4-FFF2-40B4-BE49-F238E27FC236}">
                  <a16:creationId xmlns:a16="http://schemas.microsoft.com/office/drawing/2014/main" id="{B7CEE23A-027A-F793-A87F-E280898ADEA5}"/>
                </a:ext>
              </a:extLst>
            </p:cNvPr>
            <p:cNvSpPr txBox="1"/>
            <p:nvPr/>
          </p:nvSpPr>
          <p:spPr>
            <a:xfrm>
              <a:off x="9651916" y="5241597"/>
              <a:ext cx="2566800" cy="540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Heavy dependence on a few routes and a few carriers risks operational resilience if those face disruption.</a:t>
              </a:r>
              <a:endParaRPr sz="11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089B9EF-710C-FCB2-3276-48A3C51FD5A8}"/>
              </a:ext>
            </a:extLst>
          </p:cNvPr>
          <p:cNvGrpSpPr/>
          <p:nvPr/>
        </p:nvGrpSpPr>
        <p:grpSpPr>
          <a:xfrm>
            <a:off x="26915806" y="4845173"/>
            <a:ext cx="864000" cy="864000"/>
            <a:chOff x="8774110" y="4845173"/>
            <a:chExt cx="864000" cy="864000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E49EE48-C032-8D70-F383-FBDB850D7BA4}"/>
                </a:ext>
              </a:extLst>
            </p:cNvPr>
            <p:cNvSpPr/>
            <p:nvPr/>
          </p:nvSpPr>
          <p:spPr>
            <a:xfrm>
              <a:off x="8774110" y="484517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>
              <a:gsLst>
                <a:gs pos="62000">
                  <a:srgbClr val="F45C22"/>
                </a:gs>
                <a:gs pos="0">
                  <a:srgbClr val="F68E1D"/>
                </a:gs>
                <a:gs pos="100000">
                  <a:srgbClr val="F3312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Google Shape;306;p42">
              <a:extLst>
                <a:ext uri="{FF2B5EF4-FFF2-40B4-BE49-F238E27FC236}">
                  <a16:creationId xmlns:a16="http://schemas.microsoft.com/office/drawing/2014/main" id="{75FFA886-0F1E-563A-3E0A-4AE4F47C70FB}"/>
                </a:ext>
              </a:extLst>
            </p:cNvPr>
            <p:cNvSpPr txBox="1"/>
            <p:nvPr/>
          </p:nvSpPr>
          <p:spPr>
            <a:xfrm>
              <a:off x="9037584" y="498886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6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10729A-5BA4-A943-EA05-AFD243591656}"/>
              </a:ext>
            </a:extLst>
          </p:cNvPr>
          <p:cNvGrpSpPr/>
          <p:nvPr/>
        </p:nvGrpSpPr>
        <p:grpSpPr>
          <a:xfrm>
            <a:off x="21064432" y="3444071"/>
            <a:ext cx="864000" cy="864000"/>
            <a:chOff x="8774896" y="3444071"/>
            <a:chExt cx="864000" cy="864000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50B5F6C-9EF2-A7CF-D2FD-584E630698D6}"/>
                </a:ext>
              </a:extLst>
            </p:cNvPr>
            <p:cNvSpPr/>
            <p:nvPr/>
          </p:nvSpPr>
          <p:spPr>
            <a:xfrm>
              <a:off x="8774896" y="3444071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>
              <a:gsLst>
                <a:gs pos="8000">
                  <a:srgbClr val="B2043C"/>
                </a:gs>
                <a:gs pos="100000">
                  <a:srgbClr val="FF6CA5"/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Google Shape;306;p42">
              <a:extLst>
                <a:ext uri="{FF2B5EF4-FFF2-40B4-BE49-F238E27FC236}">
                  <a16:creationId xmlns:a16="http://schemas.microsoft.com/office/drawing/2014/main" id="{7056C54D-9CEA-96F6-7082-E41DB39B8E2E}"/>
                </a:ext>
              </a:extLst>
            </p:cNvPr>
            <p:cNvSpPr txBox="1"/>
            <p:nvPr/>
          </p:nvSpPr>
          <p:spPr>
            <a:xfrm>
              <a:off x="9038370" y="3587762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5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2DC4DAD-AB70-0A6E-FA7B-FB396C17B9F3}"/>
              </a:ext>
            </a:extLst>
          </p:cNvPr>
          <p:cNvGrpSpPr/>
          <p:nvPr/>
        </p:nvGrpSpPr>
        <p:grpSpPr>
          <a:xfrm>
            <a:off x="14847545" y="2041453"/>
            <a:ext cx="864000" cy="864000"/>
            <a:chOff x="8775929" y="2041453"/>
            <a:chExt cx="864000" cy="864000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8896EC1-2126-BF41-2D38-17A0116293EE}"/>
                </a:ext>
              </a:extLst>
            </p:cNvPr>
            <p:cNvSpPr/>
            <p:nvPr/>
          </p:nvSpPr>
          <p:spPr>
            <a:xfrm>
              <a:off x="8775929" y="204145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>
              <a:gsLst>
                <a:gs pos="41000">
                  <a:srgbClr val="F2279E"/>
                </a:gs>
                <a:gs pos="100000">
                  <a:srgbClr val="700542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Google Shape;306;p42">
              <a:extLst>
                <a:ext uri="{FF2B5EF4-FFF2-40B4-BE49-F238E27FC236}">
                  <a16:creationId xmlns:a16="http://schemas.microsoft.com/office/drawing/2014/main" id="{A7E7D249-229D-71F1-9232-F9B3B0D3EAFF}"/>
                </a:ext>
              </a:extLst>
            </p:cNvPr>
            <p:cNvSpPr txBox="1"/>
            <p:nvPr/>
          </p:nvSpPr>
          <p:spPr>
            <a:xfrm>
              <a:off x="9039403" y="218514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4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68BB01A-AAD9-0390-865E-2E36E3CD7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1295294"/>
              </p:ext>
            </p:extLst>
          </p:nvPr>
        </p:nvGraphicFramePr>
        <p:xfrm>
          <a:off x="381280" y="1416823"/>
          <a:ext cx="6991206" cy="5290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222B46A-7583-1CF6-8B3F-496773F26568}"/>
              </a:ext>
            </a:extLst>
          </p:cNvPr>
          <p:cNvSpPr txBox="1"/>
          <p:nvPr/>
        </p:nvSpPr>
        <p:spPr>
          <a:xfrm>
            <a:off x="8063440" y="3138889"/>
            <a:ext cx="3975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"/>
              </a:rPr>
              <a:t>Tabletop Games leads with 17.43% share followed by Product Design and Music with 16.66% and 14.29% respectively.</a:t>
            </a:r>
          </a:p>
        </p:txBody>
      </p:sp>
    </p:spTree>
    <p:extLst>
      <p:ext uri="{BB962C8B-B14F-4D97-AF65-F5344CB8AC3E}">
        <p14:creationId xmlns:p14="http://schemas.microsoft.com/office/powerpoint/2010/main" val="354473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232">
            <a:extLst>
              <a:ext uri="{FF2B5EF4-FFF2-40B4-BE49-F238E27FC236}">
                <a16:creationId xmlns:a16="http://schemas.microsoft.com/office/drawing/2014/main" id="{EB712AB1-36D0-CB15-DFE7-0ADFF61183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Freeform 199">
            <a:extLst>
              <a:ext uri="{FF2B5EF4-FFF2-40B4-BE49-F238E27FC236}">
                <a16:creationId xmlns:a16="http://schemas.microsoft.com/office/drawing/2014/main" id="{E8058371-2185-11BD-92B3-191311C408FF}"/>
              </a:ext>
            </a:extLst>
          </p:cNvPr>
          <p:cNvSpPr/>
          <p:nvPr/>
        </p:nvSpPr>
        <p:spPr>
          <a:xfrm>
            <a:off x="3808902" y="3145824"/>
            <a:ext cx="2480176" cy="2673493"/>
          </a:xfrm>
          <a:custGeom>
            <a:avLst/>
            <a:gdLst>
              <a:gd name="connsiteX0" fmla="*/ 1496172 w 2675737"/>
              <a:gd name="connsiteY0" fmla="*/ 0 h 2884297"/>
              <a:gd name="connsiteX1" fmla="*/ 1941088 w 2675737"/>
              <a:gd name="connsiteY1" fmla="*/ 65188 h 2884297"/>
              <a:gd name="connsiteX2" fmla="*/ 1972068 w 2675737"/>
              <a:gd name="connsiteY2" fmla="*/ 76177 h 2884297"/>
              <a:gd name="connsiteX3" fmla="*/ 2078550 w 2675737"/>
              <a:gd name="connsiteY3" fmla="*/ 113947 h 2884297"/>
              <a:gd name="connsiteX4" fmla="*/ 2447876 w 2675737"/>
              <a:gd name="connsiteY4" fmla="*/ 331106 h 2884297"/>
              <a:gd name="connsiteX5" fmla="*/ 2467435 w 2675737"/>
              <a:gd name="connsiteY5" fmla="*/ 348334 h 2884297"/>
              <a:gd name="connsiteX6" fmla="*/ 2554125 w 2675737"/>
              <a:gd name="connsiteY6" fmla="*/ 424690 h 2884297"/>
              <a:gd name="connsiteX7" fmla="*/ 2650691 w 2675737"/>
              <a:gd name="connsiteY7" fmla="*/ 527659 h 2884297"/>
              <a:gd name="connsiteX8" fmla="*/ 2675737 w 2675737"/>
              <a:gd name="connsiteY8" fmla="*/ 560118 h 2884297"/>
              <a:gd name="connsiteX9" fmla="*/ 2620411 w 2675737"/>
              <a:gd name="connsiteY9" fmla="*/ 551935 h 2884297"/>
              <a:gd name="connsiteX10" fmla="*/ 2467436 w 2675737"/>
              <a:gd name="connsiteY10" fmla="*/ 544449 h 2884297"/>
              <a:gd name="connsiteX11" fmla="*/ 2314461 w 2675737"/>
              <a:gd name="connsiteY11" fmla="*/ 551935 h 2884297"/>
              <a:gd name="connsiteX12" fmla="*/ 2259133 w 2675737"/>
              <a:gd name="connsiteY12" fmla="*/ 560119 h 2884297"/>
              <a:gd name="connsiteX13" fmla="*/ 2165905 w 2675737"/>
              <a:gd name="connsiteY13" fmla="*/ 573908 h 2884297"/>
              <a:gd name="connsiteX14" fmla="*/ 2022520 w 2675737"/>
              <a:gd name="connsiteY14" fmla="*/ 609637 h 2884297"/>
              <a:gd name="connsiteX15" fmla="*/ 1968753 w 2675737"/>
              <a:gd name="connsiteY15" fmla="*/ 628709 h 2884297"/>
              <a:gd name="connsiteX16" fmla="*/ 1885058 w 2675737"/>
              <a:gd name="connsiteY16" fmla="*/ 658396 h 2884297"/>
              <a:gd name="connsiteX17" fmla="*/ 1515732 w 2675737"/>
              <a:gd name="connsiteY17" fmla="*/ 875555 h 2884297"/>
              <a:gd name="connsiteX18" fmla="*/ 1480094 w 2675737"/>
              <a:gd name="connsiteY18" fmla="*/ 906945 h 2884297"/>
              <a:gd name="connsiteX19" fmla="*/ 1409483 w 2675737"/>
              <a:gd name="connsiteY19" fmla="*/ 969139 h 2884297"/>
              <a:gd name="connsiteX20" fmla="*/ 1001661 w 2675737"/>
              <a:gd name="connsiteY20" fmla="*/ 1702210 h 2884297"/>
              <a:gd name="connsiteX21" fmla="*/ 997492 w 2675737"/>
              <a:gd name="connsiteY21" fmla="*/ 1728688 h 2884297"/>
              <a:gd name="connsiteX22" fmla="*/ 978989 w 2675737"/>
              <a:gd name="connsiteY22" fmla="*/ 1846180 h 2884297"/>
              <a:gd name="connsiteX23" fmla="*/ 971264 w 2675737"/>
              <a:gd name="connsiteY23" fmla="*/ 1994432 h 2884297"/>
              <a:gd name="connsiteX24" fmla="*/ 1226787 w 2675737"/>
              <a:gd name="connsiteY24" fmla="*/ 2805131 h 2884297"/>
              <a:gd name="connsiteX25" fmla="*/ 1287872 w 2675737"/>
              <a:gd name="connsiteY25" fmla="*/ 2884297 h 2884297"/>
              <a:gd name="connsiteX26" fmla="*/ 1194641 w 2675737"/>
              <a:gd name="connsiteY26" fmla="*/ 2870507 h 2884297"/>
              <a:gd name="connsiteX27" fmla="*/ 0 w 2675737"/>
              <a:gd name="connsiteY27" fmla="*/ 1449983 h 2884297"/>
              <a:gd name="connsiteX28" fmla="*/ 67265 w 2675737"/>
              <a:gd name="connsiteY28" fmla="*/ 1018803 h 2884297"/>
              <a:gd name="connsiteX29" fmla="*/ 109688 w 2675737"/>
              <a:gd name="connsiteY29" fmla="*/ 906474 h 2884297"/>
              <a:gd name="connsiteX30" fmla="*/ 117577 w 2675737"/>
              <a:gd name="connsiteY30" fmla="*/ 885584 h 2884297"/>
              <a:gd name="connsiteX31" fmla="*/ 913794 w 2675737"/>
              <a:gd name="connsiteY31" fmla="*/ 113947 h 2884297"/>
              <a:gd name="connsiteX32" fmla="*/ 997349 w 2675737"/>
              <a:gd name="connsiteY32" fmla="*/ 84309 h 2884297"/>
              <a:gd name="connsiteX33" fmla="*/ 1051256 w 2675737"/>
              <a:gd name="connsiteY33" fmla="*/ 65188 h 2884297"/>
              <a:gd name="connsiteX34" fmla="*/ 1496172 w 2675737"/>
              <a:gd name="connsiteY34" fmla="*/ 0 h 288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75737" h="2884297">
                <a:moveTo>
                  <a:pt x="1496172" y="0"/>
                </a:moveTo>
                <a:cubicBezTo>
                  <a:pt x="1651106" y="0"/>
                  <a:pt x="1800539" y="22823"/>
                  <a:pt x="1941088" y="65188"/>
                </a:cubicBezTo>
                <a:lnTo>
                  <a:pt x="1972068" y="76177"/>
                </a:lnTo>
                <a:lnTo>
                  <a:pt x="2078550" y="113947"/>
                </a:lnTo>
                <a:cubicBezTo>
                  <a:pt x="2212800" y="168977"/>
                  <a:pt x="2337037" y="242456"/>
                  <a:pt x="2447876" y="331106"/>
                </a:cubicBezTo>
                <a:lnTo>
                  <a:pt x="2467435" y="348334"/>
                </a:lnTo>
                <a:lnTo>
                  <a:pt x="2554125" y="424690"/>
                </a:lnTo>
                <a:cubicBezTo>
                  <a:pt x="2587970" y="457490"/>
                  <a:pt x="2620200" y="491853"/>
                  <a:pt x="2650691" y="527659"/>
                </a:cubicBezTo>
                <a:lnTo>
                  <a:pt x="2675737" y="560118"/>
                </a:lnTo>
                <a:lnTo>
                  <a:pt x="2620411" y="551935"/>
                </a:lnTo>
                <a:cubicBezTo>
                  <a:pt x="2570114" y="546985"/>
                  <a:pt x="2519081" y="544449"/>
                  <a:pt x="2467436" y="544449"/>
                </a:cubicBezTo>
                <a:cubicBezTo>
                  <a:pt x="2415792" y="544449"/>
                  <a:pt x="2364758" y="546985"/>
                  <a:pt x="2314461" y="551935"/>
                </a:cubicBezTo>
                <a:lnTo>
                  <a:pt x="2259133" y="560119"/>
                </a:lnTo>
                <a:lnTo>
                  <a:pt x="2165905" y="573908"/>
                </a:lnTo>
                <a:cubicBezTo>
                  <a:pt x="2117207" y="583565"/>
                  <a:pt x="2069370" y="595516"/>
                  <a:pt x="2022520" y="609637"/>
                </a:cubicBezTo>
                <a:lnTo>
                  <a:pt x="1968753" y="628709"/>
                </a:lnTo>
                <a:lnTo>
                  <a:pt x="1885058" y="658396"/>
                </a:lnTo>
                <a:cubicBezTo>
                  <a:pt x="1750809" y="713426"/>
                  <a:pt x="1626572" y="786905"/>
                  <a:pt x="1515732" y="875555"/>
                </a:cubicBezTo>
                <a:lnTo>
                  <a:pt x="1480094" y="906945"/>
                </a:lnTo>
                <a:lnTo>
                  <a:pt x="1409483" y="969139"/>
                </a:lnTo>
                <a:cubicBezTo>
                  <a:pt x="1206417" y="1165936"/>
                  <a:pt x="1061452" y="1419039"/>
                  <a:pt x="1001661" y="1702210"/>
                </a:cubicBezTo>
                <a:lnTo>
                  <a:pt x="997492" y="1728688"/>
                </a:lnTo>
                <a:lnTo>
                  <a:pt x="978989" y="1846180"/>
                </a:lnTo>
                <a:cubicBezTo>
                  <a:pt x="973881" y="1894924"/>
                  <a:pt x="971264" y="1944382"/>
                  <a:pt x="971264" y="1994432"/>
                </a:cubicBezTo>
                <a:cubicBezTo>
                  <a:pt x="971264" y="2294733"/>
                  <a:pt x="1065463" y="2573713"/>
                  <a:pt x="1226787" y="2805131"/>
                </a:cubicBezTo>
                <a:lnTo>
                  <a:pt x="1287872" y="2884297"/>
                </a:lnTo>
                <a:lnTo>
                  <a:pt x="1194641" y="2870507"/>
                </a:lnTo>
                <a:cubicBezTo>
                  <a:pt x="512861" y="2735302"/>
                  <a:pt x="0" y="2150686"/>
                  <a:pt x="0" y="1449983"/>
                </a:cubicBezTo>
                <a:cubicBezTo>
                  <a:pt x="0" y="1299833"/>
                  <a:pt x="23550" y="1155013"/>
                  <a:pt x="67265" y="1018803"/>
                </a:cubicBezTo>
                <a:lnTo>
                  <a:pt x="109688" y="906474"/>
                </a:lnTo>
                <a:lnTo>
                  <a:pt x="117577" y="885584"/>
                </a:lnTo>
                <a:cubicBezTo>
                  <a:pt x="268997" y="538637"/>
                  <a:pt x="555795" y="260693"/>
                  <a:pt x="913794" y="113947"/>
                </a:cubicBezTo>
                <a:lnTo>
                  <a:pt x="997349" y="84309"/>
                </a:lnTo>
                <a:lnTo>
                  <a:pt x="1051256" y="65188"/>
                </a:lnTo>
                <a:cubicBezTo>
                  <a:pt x="1191805" y="22823"/>
                  <a:pt x="1341239" y="0"/>
                  <a:pt x="1496172" y="0"/>
                </a:cubicBezTo>
                <a:close/>
              </a:path>
            </a:pathLst>
          </a:custGeom>
          <a:gradFill>
            <a:gsLst>
              <a:gs pos="0">
                <a:srgbClr val="A77813"/>
              </a:gs>
              <a:gs pos="23000">
                <a:srgbClr val="B0831F"/>
              </a:gs>
              <a:gs pos="100000">
                <a:srgbClr val="FFFF00"/>
              </a:gs>
            </a:gsLst>
            <a:lin ang="6600000" scaled="0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99" name="Freeform 198">
            <a:extLst>
              <a:ext uri="{FF2B5EF4-FFF2-40B4-BE49-F238E27FC236}">
                <a16:creationId xmlns:a16="http://schemas.microsoft.com/office/drawing/2014/main" id="{3F356AE9-1581-32D9-B4AB-EE4774050345}"/>
              </a:ext>
            </a:extLst>
          </p:cNvPr>
          <p:cNvSpPr/>
          <p:nvPr/>
        </p:nvSpPr>
        <p:spPr>
          <a:xfrm>
            <a:off x="3808902" y="2138252"/>
            <a:ext cx="2773643" cy="1847795"/>
          </a:xfrm>
          <a:custGeom>
            <a:avLst/>
            <a:gdLst>
              <a:gd name="connsiteX0" fmla="*/ 1496172 w 2992344"/>
              <a:gd name="connsiteY0" fmla="*/ 0 h 1993493"/>
              <a:gd name="connsiteX1" fmla="*/ 2447876 w 2992344"/>
              <a:gd name="connsiteY1" fmla="*/ 331106 h 1993493"/>
              <a:gd name="connsiteX2" fmla="*/ 2467436 w 2992344"/>
              <a:gd name="connsiteY2" fmla="*/ 348335 h 1993493"/>
              <a:gd name="connsiteX3" fmla="*/ 2554125 w 2992344"/>
              <a:gd name="connsiteY3" fmla="*/ 424690 h 1993493"/>
              <a:gd name="connsiteX4" fmla="*/ 2961947 w 2992344"/>
              <a:gd name="connsiteY4" fmla="*/ 1157761 h 1993493"/>
              <a:gd name="connsiteX5" fmla="*/ 2962803 w 2992344"/>
              <a:gd name="connsiteY5" fmla="*/ 1163196 h 1993493"/>
              <a:gd name="connsiteX6" fmla="*/ 2984619 w 2992344"/>
              <a:gd name="connsiteY6" fmla="*/ 1301731 h 1993493"/>
              <a:gd name="connsiteX7" fmla="*/ 2992344 w 2992344"/>
              <a:gd name="connsiteY7" fmla="*/ 1449983 h 1993493"/>
              <a:gd name="connsiteX8" fmla="*/ 2984619 w 2992344"/>
              <a:gd name="connsiteY8" fmla="*/ 1598235 h 1993493"/>
              <a:gd name="connsiteX9" fmla="*/ 2966117 w 2992344"/>
              <a:gd name="connsiteY9" fmla="*/ 1715727 h 1993493"/>
              <a:gd name="connsiteX10" fmla="*/ 2961947 w 2992344"/>
              <a:gd name="connsiteY10" fmla="*/ 1742205 h 1993493"/>
              <a:gd name="connsiteX11" fmla="*/ 2925079 w 2992344"/>
              <a:gd name="connsiteY11" fmla="*/ 1881163 h 1993493"/>
              <a:gd name="connsiteX12" fmla="*/ 2882656 w 2992344"/>
              <a:gd name="connsiteY12" fmla="*/ 1993493 h 1993493"/>
              <a:gd name="connsiteX13" fmla="*/ 2874767 w 2992344"/>
              <a:gd name="connsiteY13" fmla="*/ 1972603 h 1993493"/>
              <a:gd name="connsiteX14" fmla="*/ 2736821 w 2992344"/>
              <a:gd name="connsiteY14" fmla="*/ 1726303 h 1993493"/>
              <a:gd name="connsiteX15" fmla="*/ 2675737 w 2992344"/>
              <a:gd name="connsiteY15" fmla="*/ 1647137 h 1993493"/>
              <a:gd name="connsiteX16" fmla="*/ 2650691 w 2992344"/>
              <a:gd name="connsiteY16" fmla="*/ 1614678 h 1993493"/>
              <a:gd name="connsiteX17" fmla="*/ 2554125 w 2992344"/>
              <a:gd name="connsiteY17" fmla="*/ 1511709 h 1993493"/>
              <a:gd name="connsiteX18" fmla="*/ 2467435 w 2992344"/>
              <a:gd name="connsiteY18" fmla="*/ 1435353 h 1993493"/>
              <a:gd name="connsiteX19" fmla="*/ 2447876 w 2992344"/>
              <a:gd name="connsiteY19" fmla="*/ 1418125 h 1993493"/>
              <a:gd name="connsiteX20" fmla="*/ 2078550 w 2992344"/>
              <a:gd name="connsiteY20" fmla="*/ 1200966 h 1993493"/>
              <a:gd name="connsiteX21" fmla="*/ 1972068 w 2992344"/>
              <a:gd name="connsiteY21" fmla="*/ 1163196 h 1993493"/>
              <a:gd name="connsiteX22" fmla="*/ 1941088 w 2992344"/>
              <a:gd name="connsiteY22" fmla="*/ 1152207 h 1993493"/>
              <a:gd name="connsiteX23" fmla="*/ 1496172 w 2992344"/>
              <a:gd name="connsiteY23" fmla="*/ 1087019 h 1993493"/>
              <a:gd name="connsiteX24" fmla="*/ 1051256 w 2992344"/>
              <a:gd name="connsiteY24" fmla="*/ 1152207 h 1993493"/>
              <a:gd name="connsiteX25" fmla="*/ 997349 w 2992344"/>
              <a:gd name="connsiteY25" fmla="*/ 1171328 h 1993493"/>
              <a:gd name="connsiteX26" fmla="*/ 913794 w 2992344"/>
              <a:gd name="connsiteY26" fmla="*/ 1200966 h 1993493"/>
              <a:gd name="connsiteX27" fmla="*/ 117577 w 2992344"/>
              <a:gd name="connsiteY27" fmla="*/ 1972603 h 1993493"/>
              <a:gd name="connsiteX28" fmla="*/ 109688 w 2992344"/>
              <a:gd name="connsiteY28" fmla="*/ 1993493 h 1993493"/>
              <a:gd name="connsiteX29" fmla="*/ 67265 w 2992344"/>
              <a:gd name="connsiteY29" fmla="*/ 1881163 h 1993493"/>
              <a:gd name="connsiteX30" fmla="*/ 0 w 2992344"/>
              <a:gd name="connsiteY30" fmla="*/ 1449983 h 1993493"/>
              <a:gd name="connsiteX31" fmla="*/ 1194641 w 2992344"/>
              <a:gd name="connsiteY31" fmla="*/ 29459 h 1993493"/>
              <a:gd name="connsiteX32" fmla="*/ 1288689 w 2992344"/>
              <a:gd name="connsiteY32" fmla="*/ 15548 h 1993493"/>
              <a:gd name="connsiteX33" fmla="*/ 1343197 w 2992344"/>
              <a:gd name="connsiteY33" fmla="*/ 7486 h 1993493"/>
              <a:gd name="connsiteX34" fmla="*/ 1496172 w 2992344"/>
              <a:gd name="connsiteY34" fmla="*/ 0 h 199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92344" h="1993493">
                <a:moveTo>
                  <a:pt x="1496172" y="0"/>
                </a:moveTo>
                <a:cubicBezTo>
                  <a:pt x="1857684" y="0"/>
                  <a:pt x="2189250" y="124257"/>
                  <a:pt x="2447876" y="331106"/>
                </a:cubicBezTo>
                <a:lnTo>
                  <a:pt x="2467436" y="348335"/>
                </a:lnTo>
                <a:lnTo>
                  <a:pt x="2554125" y="424690"/>
                </a:lnTo>
                <a:cubicBezTo>
                  <a:pt x="2757191" y="621487"/>
                  <a:pt x="2902156" y="874590"/>
                  <a:pt x="2961947" y="1157761"/>
                </a:cubicBezTo>
                <a:lnTo>
                  <a:pt x="2962803" y="1163196"/>
                </a:lnTo>
                <a:lnTo>
                  <a:pt x="2984619" y="1301731"/>
                </a:lnTo>
                <a:cubicBezTo>
                  <a:pt x="2989728" y="1350475"/>
                  <a:pt x="2992344" y="1399933"/>
                  <a:pt x="2992344" y="1449983"/>
                </a:cubicBezTo>
                <a:cubicBezTo>
                  <a:pt x="2992344" y="1500033"/>
                  <a:pt x="2989728" y="1549491"/>
                  <a:pt x="2984619" y="1598235"/>
                </a:cubicBezTo>
                <a:lnTo>
                  <a:pt x="2966117" y="1715727"/>
                </a:lnTo>
                <a:lnTo>
                  <a:pt x="2961947" y="1742205"/>
                </a:lnTo>
                <a:cubicBezTo>
                  <a:pt x="2951982" y="1789400"/>
                  <a:pt x="2939651" y="1835760"/>
                  <a:pt x="2925079" y="1881163"/>
                </a:cubicBezTo>
                <a:lnTo>
                  <a:pt x="2882656" y="1993493"/>
                </a:lnTo>
                <a:lnTo>
                  <a:pt x="2874767" y="1972603"/>
                </a:lnTo>
                <a:cubicBezTo>
                  <a:pt x="2836912" y="1885867"/>
                  <a:pt x="2790596" y="1803443"/>
                  <a:pt x="2736821" y="1726303"/>
                </a:cubicBezTo>
                <a:lnTo>
                  <a:pt x="2675737" y="1647137"/>
                </a:lnTo>
                <a:lnTo>
                  <a:pt x="2650691" y="1614678"/>
                </a:lnTo>
                <a:cubicBezTo>
                  <a:pt x="2620200" y="1578872"/>
                  <a:pt x="2587970" y="1544509"/>
                  <a:pt x="2554125" y="1511709"/>
                </a:cubicBezTo>
                <a:lnTo>
                  <a:pt x="2467435" y="1435353"/>
                </a:lnTo>
                <a:lnTo>
                  <a:pt x="2447876" y="1418125"/>
                </a:lnTo>
                <a:cubicBezTo>
                  <a:pt x="2337037" y="1329475"/>
                  <a:pt x="2212800" y="1255996"/>
                  <a:pt x="2078550" y="1200966"/>
                </a:cubicBezTo>
                <a:lnTo>
                  <a:pt x="1972068" y="1163196"/>
                </a:lnTo>
                <a:lnTo>
                  <a:pt x="1941088" y="1152207"/>
                </a:lnTo>
                <a:cubicBezTo>
                  <a:pt x="1800539" y="1109842"/>
                  <a:pt x="1651106" y="1087019"/>
                  <a:pt x="1496172" y="1087019"/>
                </a:cubicBezTo>
                <a:cubicBezTo>
                  <a:pt x="1341239" y="1087019"/>
                  <a:pt x="1191805" y="1109842"/>
                  <a:pt x="1051256" y="1152207"/>
                </a:cubicBezTo>
                <a:lnTo>
                  <a:pt x="997349" y="1171328"/>
                </a:lnTo>
                <a:lnTo>
                  <a:pt x="913794" y="1200966"/>
                </a:lnTo>
                <a:cubicBezTo>
                  <a:pt x="555795" y="1347712"/>
                  <a:pt x="268997" y="1625656"/>
                  <a:pt x="117577" y="1972603"/>
                </a:cubicBezTo>
                <a:lnTo>
                  <a:pt x="109688" y="1993493"/>
                </a:lnTo>
                <a:lnTo>
                  <a:pt x="67265" y="1881163"/>
                </a:lnTo>
                <a:cubicBezTo>
                  <a:pt x="23550" y="1744954"/>
                  <a:pt x="0" y="1600134"/>
                  <a:pt x="0" y="1449983"/>
                </a:cubicBezTo>
                <a:cubicBezTo>
                  <a:pt x="0" y="749281"/>
                  <a:pt x="512861" y="164664"/>
                  <a:pt x="1194641" y="29459"/>
                </a:cubicBezTo>
                <a:lnTo>
                  <a:pt x="1288689" y="15548"/>
                </a:lnTo>
                <a:lnTo>
                  <a:pt x="1343197" y="7486"/>
                </a:lnTo>
                <a:cubicBezTo>
                  <a:pt x="1393494" y="2536"/>
                  <a:pt x="1444528" y="0"/>
                  <a:pt x="1496172" y="0"/>
                </a:cubicBezTo>
                <a:close/>
              </a:path>
            </a:pathLst>
          </a:custGeom>
          <a:gradFill flip="none" rotWithShape="1">
            <a:gsLst>
              <a:gs pos="37000">
                <a:srgbClr val="5C00F3"/>
              </a:gs>
              <a:gs pos="100000">
                <a:srgbClr val="2E027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01" name="Freeform 200">
            <a:extLst>
              <a:ext uri="{FF2B5EF4-FFF2-40B4-BE49-F238E27FC236}">
                <a16:creationId xmlns:a16="http://schemas.microsoft.com/office/drawing/2014/main" id="{25875934-8B36-2544-375C-CABE02506EA2}"/>
              </a:ext>
            </a:extLst>
          </p:cNvPr>
          <p:cNvSpPr/>
          <p:nvPr/>
        </p:nvSpPr>
        <p:spPr>
          <a:xfrm>
            <a:off x="4709179" y="3665005"/>
            <a:ext cx="2480176" cy="2673492"/>
          </a:xfrm>
          <a:custGeom>
            <a:avLst/>
            <a:gdLst>
              <a:gd name="connsiteX0" fmla="*/ 1287869 w 2675737"/>
              <a:gd name="connsiteY0" fmla="*/ 0 h 2884296"/>
              <a:gd name="connsiteX1" fmla="*/ 1226785 w 2675737"/>
              <a:gd name="connsiteY1" fmla="*/ 79165 h 2884296"/>
              <a:gd name="connsiteX2" fmla="*/ 1088839 w 2675737"/>
              <a:gd name="connsiteY2" fmla="*/ 325465 h 2884296"/>
              <a:gd name="connsiteX3" fmla="*/ 1080950 w 2675737"/>
              <a:gd name="connsiteY3" fmla="*/ 346356 h 2884296"/>
              <a:gd name="connsiteX4" fmla="*/ 1038527 w 2675737"/>
              <a:gd name="connsiteY4" fmla="*/ 458684 h 2884296"/>
              <a:gd name="connsiteX5" fmla="*/ 1001659 w 2675737"/>
              <a:gd name="connsiteY5" fmla="*/ 597642 h 2884296"/>
              <a:gd name="connsiteX6" fmla="*/ 997349 w 2675737"/>
              <a:gd name="connsiteY6" fmla="*/ 625012 h 2884296"/>
              <a:gd name="connsiteX7" fmla="*/ 978987 w 2675737"/>
              <a:gd name="connsiteY7" fmla="*/ 741612 h 2884296"/>
              <a:gd name="connsiteX8" fmla="*/ 971262 w 2675737"/>
              <a:gd name="connsiteY8" fmla="*/ 889864 h 2884296"/>
              <a:gd name="connsiteX9" fmla="*/ 978987 w 2675737"/>
              <a:gd name="connsiteY9" fmla="*/ 1038116 h 2884296"/>
              <a:gd name="connsiteX10" fmla="*/ 1000803 w 2675737"/>
              <a:gd name="connsiteY10" fmla="*/ 1176652 h 2884296"/>
              <a:gd name="connsiteX11" fmla="*/ 1001659 w 2675737"/>
              <a:gd name="connsiteY11" fmla="*/ 1182086 h 2884296"/>
              <a:gd name="connsiteX12" fmla="*/ 1409481 w 2675737"/>
              <a:gd name="connsiteY12" fmla="*/ 1915157 h 2884296"/>
              <a:gd name="connsiteX13" fmla="*/ 1496171 w 2675737"/>
              <a:gd name="connsiteY13" fmla="*/ 1991514 h 2884296"/>
              <a:gd name="connsiteX14" fmla="*/ 1515730 w 2675737"/>
              <a:gd name="connsiteY14" fmla="*/ 2008741 h 2884296"/>
              <a:gd name="connsiteX15" fmla="*/ 2467434 w 2675737"/>
              <a:gd name="connsiteY15" fmla="*/ 2339847 h 2884296"/>
              <a:gd name="connsiteX16" fmla="*/ 2620409 w 2675737"/>
              <a:gd name="connsiteY16" fmla="*/ 2332361 h 2884296"/>
              <a:gd name="connsiteX17" fmla="*/ 2675737 w 2675737"/>
              <a:gd name="connsiteY17" fmla="*/ 2324178 h 2884296"/>
              <a:gd name="connsiteX18" fmla="*/ 2650691 w 2675737"/>
              <a:gd name="connsiteY18" fmla="*/ 2356637 h 2884296"/>
              <a:gd name="connsiteX19" fmla="*/ 1496172 w 2675737"/>
              <a:gd name="connsiteY19" fmla="*/ 2884296 h 2884296"/>
              <a:gd name="connsiteX20" fmla="*/ 341653 w 2675737"/>
              <a:gd name="connsiteY20" fmla="*/ 2356637 h 2884296"/>
              <a:gd name="connsiteX21" fmla="*/ 316608 w 2675737"/>
              <a:gd name="connsiteY21" fmla="*/ 2324178 h 2884296"/>
              <a:gd name="connsiteX22" fmla="*/ 255523 w 2675737"/>
              <a:gd name="connsiteY22" fmla="*/ 2245012 h 2884296"/>
              <a:gd name="connsiteX23" fmla="*/ 0 w 2675737"/>
              <a:gd name="connsiteY23" fmla="*/ 1434313 h 2884296"/>
              <a:gd name="connsiteX24" fmla="*/ 7725 w 2675737"/>
              <a:gd name="connsiteY24" fmla="*/ 1286061 h 2884296"/>
              <a:gd name="connsiteX25" fmla="*/ 26228 w 2675737"/>
              <a:gd name="connsiteY25" fmla="*/ 1168569 h 2884296"/>
              <a:gd name="connsiteX26" fmla="*/ 30397 w 2675737"/>
              <a:gd name="connsiteY26" fmla="*/ 1142091 h 2884296"/>
              <a:gd name="connsiteX27" fmla="*/ 438219 w 2675737"/>
              <a:gd name="connsiteY27" fmla="*/ 409020 h 2884296"/>
              <a:gd name="connsiteX28" fmla="*/ 508830 w 2675737"/>
              <a:gd name="connsiteY28" fmla="*/ 346826 h 2884296"/>
              <a:gd name="connsiteX29" fmla="*/ 544468 w 2675737"/>
              <a:gd name="connsiteY29" fmla="*/ 315436 h 2884296"/>
              <a:gd name="connsiteX30" fmla="*/ 913794 w 2675737"/>
              <a:gd name="connsiteY30" fmla="*/ 98277 h 2884296"/>
              <a:gd name="connsiteX31" fmla="*/ 997489 w 2675737"/>
              <a:gd name="connsiteY31" fmla="*/ 68590 h 2884296"/>
              <a:gd name="connsiteX32" fmla="*/ 1051256 w 2675737"/>
              <a:gd name="connsiteY32" fmla="*/ 49518 h 2884296"/>
              <a:gd name="connsiteX33" fmla="*/ 1194641 w 2675737"/>
              <a:gd name="connsiteY33" fmla="*/ 13789 h 288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75737" h="2884296">
                <a:moveTo>
                  <a:pt x="1287869" y="0"/>
                </a:moveTo>
                <a:lnTo>
                  <a:pt x="1226785" y="79165"/>
                </a:lnTo>
                <a:cubicBezTo>
                  <a:pt x="1173010" y="156305"/>
                  <a:pt x="1126694" y="238729"/>
                  <a:pt x="1088839" y="325465"/>
                </a:cubicBezTo>
                <a:lnTo>
                  <a:pt x="1080950" y="346356"/>
                </a:lnTo>
                <a:lnTo>
                  <a:pt x="1038527" y="458684"/>
                </a:lnTo>
                <a:cubicBezTo>
                  <a:pt x="1023955" y="504087"/>
                  <a:pt x="1011624" y="550447"/>
                  <a:pt x="1001659" y="597642"/>
                </a:cubicBezTo>
                <a:lnTo>
                  <a:pt x="997349" y="625012"/>
                </a:lnTo>
                <a:lnTo>
                  <a:pt x="978987" y="741612"/>
                </a:lnTo>
                <a:cubicBezTo>
                  <a:pt x="973879" y="790356"/>
                  <a:pt x="971262" y="839814"/>
                  <a:pt x="971262" y="889864"/>
                </a:cubicBezTo>
                <a:cubicBezTo>
                  <a:pt x="971262" y="939914"/>
                  <a:pt x="973879" y="989372"/>
                  <a:pt x="978987" y="1038116"/>
                </a:cubicBezTo>
                <a:lnTo>
                  <a:pt x="1000803" y="1176652"/>
                </a:lnTo>
                <a:lnTo>
                  <a:pt x="1001659" y="1182086"/>
                </a:lnTo>
                <a:cubicBezTo>
                  <a:pt x="1061450" y="1465257"/>
                  <a:pt x="1206415" y="1718360"/>
                  <a:pt x="1409481" y="1915157"/>
                </a:cubicBezTo>
                <a:lnTo>
                  <a:pt x="1496171" y="1991514"/>
                </a:lnTo>
                <a:lnTo>
                  <a:pt x="1515730" y="2008741"/>
                </a:lnTo>
                <a:cubicBezTo>
                  <a:pt x="1774357" y="2215590"/>
                  <a:pt x="2105922" y="2339847"/>
                  <a:pt x="2467434" y="2339847"/>
                </a:cubicBezTo>
                <a:cubicBezTo>
                  <a:pt x="2519079" y="2339847"/>
                  <a:pt x="2570112" y="2337311"/>
                  <a:pt x="2620409" y="2332361"/>
                </a:cubicBezTo>
                <a:lnTo>
                  <a:pt x="2675737" y="2324178"/>
                </a:lnTo>
                <a:lnTo>
                  <a:pt x="2650691" y="2356637"/>
                </a:lnTo>
                <a:cubicBezTo>
                  <a:pt x="2376271" y="2678892"/>
                  <a:pt x="1960973" y="2884296"/>
                  <a:pt x="1496172" y="2884296"/>
                </a:cubicBezTo>
                <a:cubicBezTo>
                  <a:pt x="1031371" y="2884296"/>
                  <a:pt x="616073" y="2678892"/>
                  <a:pt x="341653" y="2356637"/>
                </a:cubicBezTo>
                <a:lnTo>
                  <a:pt x="316608" y="2324178"/>
                </a:lnTo>
                <a:lnTo>
                  <a:pt x="255523" y="2245012"/>
                </a:lnTo>
                <a:cubicBezTo>
                  <a:pt x="94199" y="2013594"/>
                  <a:pt x="0" y="1734614"/>
                  <a:pt x="0" y="1434313"/>
                </a:cubicBezTo>
                <a:cubicBezTo>
                  <a:pt x="0" y="1384263"/>
                  <a:pt x="2617" y="1334805"/>
                  <a:pt x="7725" y="1286061"/>
                </a:cubicBezTo>
                <a:lnTo>
                  <a:pt x="26228" y="1168569"/>
                </a:lnTo>
                <a:lnTo>
                  <a:pt x="30397" y="1142091"/>
                </a:lnTo>
                <a:cubicBezTo>
                  <a:pt x="90188" y="858920"/>
                  <a:pt x="235153" y="605817"/>
                  <a:pt x="438219" y="409020"/>
                </a:cubicBezTo>
                <a:lnTo>
                  <a:pt x="508830" y="346826"/>
                </a:lnTo>
                <a:lnTo>
                  <a:pt x="544468" y="315436"/>
                </a:lnTo>
                <a:cubicBezTo>
                  <a:pt x="655308" y="226786"/>
                  <a:pt x="779545" y="153307"/>
                  <a:pt x="913794" y="98277"/>
                </a:cubicBezTo>
                <a:lnTo>
                  <a:pt x="997489" y="68590"/>
                </a:lnTo>
                <a:lnTo>
                  <a:pt x="1051256" y="49518"/>
                </a:lnTo>
                <a:cubicBezTo>
                  <a:pt x="1098106" y="35397"/>
                  <a:pt x="1145943" y="23446"/>
                  <a:pt x="1194641" y="13789"/>
                </a:cubicBezTo>
                <a:close/>
              </a:path>
            </a:pathLst>
          </a:custGeom>
          <a:gradFill flip="none" rotWithShape="1">
            <a:gsLst>
              <a:gs pos="62000">
                <a:srgbClr val="F45C22"/>
              </a:gs>
              <a:gs pos="0">
                <a:srgbClr val="F68E1D"/>
              </a:gs>
              <a:gs pos="100000">
                <a:srgbClr val="F3312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E61EC2CD-6D67-9F81-779A-6406DE019955}"/>
              </a:ext>
            </a:extLst>
          </p:cNvPr>
          <p:cNvSpPr/>
          <p:nvPr/>
        </p:nvSpPr>
        <p:spPr>
          <a:xfrm>
            <a:off x="5003405" y="1634466"/>
            <a:ext cx="2479416" cy="2673605"/>
          </a:xfrm>
          <a:custGeom>
            <a:avLst/>
            <a:gdLst>
              <a:gd name="connsiteX0" fmla="*/ 1178745 w 2674917"/>
              <a:gd name="connsiteY0" fmla="*/ 0 h 2884418"/>
              <a:gd name="connsiteX1" fmla="*/ 2333264 w 2674917"/>
              <a:gd name="connsiteY1" fmla="*/ 527659 h 2884418"/>
              <a:gd name="connsiteX2" fmla="*/ 2357492 w 2674917"/>
              <a:gd name="connsiteY2" fmla="*/ 559058 h 2884418"/>
              <a:gd name="connsiteX3" fmla="*/ 2419394 w 2674917"/>
              <a:gd name="connsiteY3" fmla="*/ 639284 h 2884418"/>
              <a:gd name="connsiteX4" fmla="*/ 2674917 w 2674917"/>
              <a:gd name="connsiteY4" fmla="*/ 1449983 h 2884418"/>
              <a:gd name="connsiteX5" fmla="*/ 2667192 w 2674917"/>
              <a:gd name="connsiteY5" fmla="*/ 1598235 h 2884418"/>
              <a:gd name="connsiteX6" fmla="*/ 2648830 w 2674917"/>
              <a:gd name="connsiteY6" fmla="*/ 1714836 h 2884418"/>
              <a:gd name="connsiteX7" fmla="*/ 2644520 w 2674917"/>
              <a:gd name="connsiteY7" fmla="*/ 1742205 h 2884418"/>
              <a:gd name="connsiteX8" fmla="*/ 2236698 w 2674917"/>
              <a:gd name="connsiteY8" fmla="*/ 2475276 h 2884418"/>
              <a:gd name="connsiteX9" fmla="*/ 2166087 w 2674917"/>
              <a:gd name="connsiteY9" fmla="*/ 2537470 h 2884418"/>
              <a:gd name="connsiteX10" fmla="*/ 2130449 w 2674917"/>
              <a:gd name="connsiteY10" fmla="*/ 2568860 h 2884418"/>
              <a:gd name="connsiteX11" fmla="*/ 1761123 w 2674917"/>
              <a:gd name="connsiteY11" fmla="*/ 2786019 h 2884418"/>
              <a:gd name="connsiteX12" fmla="*/ 1677568 w 2674917"/>
              <a:gd name="connsiteY12" fmla="*/ 2815657 h 2884418"/>
              <a:gd name="connsiteX13" fmla="*/ 1623661 w 2674917"/>
              <a:gd name="connsiteY13" fmla="*/ 2834778 h 2884418"/>
              <a:gd name="connsiteX14" fmla="*/ 1480276 w 2674917"/>
              <a:gd name="connsiteY14" fmla="*/ 2870507 h 2884418"/>
              <a:gd name="connsiteX15" fmla="*/ 1386228 w 2674917"/>
              <a:gd name="connsiteY15" fmla="*/ 2884418 h 2884418"/>
              <a:gd name="connsiteX16" fmla="*/ 1448132 w 2674917"/>
              <a:gd name="connsiteY16" fmla="*/ 2804190 h 2884418"/>
              <a:gd name="connsiteX17" fmla="*/ 1586078 w 2674917"/>
              <a:gd name="connsiteY17" fmla="*/ 2557890 h 2884418"/>
              <a:gd name="connsiteX18" fmla="*/ 1593967 w 2674917"/>
              <a:gd name="connsiteY18" fmla="*/ 2537001 h 2884418"/>
              <a:gd name="connsiteX19" fmla="*/ 1636390 w 2674917"/>
              <a:gd name="connsiteY19" fmla="*/ 2424671 h 2884418"/>
              <a:gd name="connsiteX20" fmla="*/ 1673258 w 2674917"/>
              <a:gd name="connsiteY20" fmla="*/ 2285713 h 2884418"/>
              <a:gd name="connsiteX21" fmla="*/ 1677428 w 2674917"/>
              <a:gd name="connsiteY21" fmla="*/ 2259235 h 2884418"/>
              <a:gd name="connsiteX22" fmla="*/ 1695930 w 2674917"/>
              <a:gd name="connsiteY22" fmla="*/ 2141743 h 2884418"/>
              <a:gd name="connsiteX23" fmla="*/ 1703655 w 2674917"/>
              <a:gd name="connsiteY23" fmla="*/ 1993491 h 2884418"/>
              <a:gd name="connsiteX24" fmla="*/ 1695930 w 2674917"/>
              <a:gd name="connsiteY24" fmla="*/ 1845239 h 2884418"/>
              <a:gd name="connsiteX25" fmla="*/ 1674114 w 2674917"/>
              <a:gd name="connsiteY25" fmla="*/ 1706704 h 2884418"/>
              <a:gd name="connsiteX26" fmla="*/ 1673258 w 2674917"/>
              <a:gd name="connsiteY26" fmla="*/ 1701269 h 2884418"/>
              <a:gd name="connsiteX27" fmla="*/ 1265436 w 2674917"/>
              <a:gd name="connsiteY27" fmla="*/ 968198 h 2884418"/>
              <a:gd name="connsiteX28" fmla="*/ 1178747 w 2674917"/>
              <a:gd name="connsiteY28" fmla="*/ 891843 h 2884418"/>
              <a:gd name="connsiteX29" fmla="*/ 1159187 w 2674917"/>
              <a:gd name="connsiteY29" fmla="*/ 874614 h 2884418"/>
              <a:gd name="connsiteX30" fmla="*/ 207483 w 2674917"/>
              <a:gd name="connsiteY30" fmla="*/ 543508 h 2884418"/>
              <a:gd name="connsiteX31" fmla="*/ 54508 w 2674917"/>
              <a:gd name="connsiteY31" fmla="*/ 550994 h 2884418"/>
              <a:gd name="connsiteX32" fmla="*/ 0 w 2674917"/>
              <a:gd name="connsiteY32" fmla="*/ 559056 h 2884418"/>
              <a:gd name="connsiteX33" fmla="*/ 24226 w 2674917"/>
              <a:gd name="connsiteY33" fmla="*/ 527659 h 2884418"/>
              <a:gd name="connsiteX34" fmla="*/ 1178745 w 2674917"/>
              <a:gd name="connsiteY34" fmla="*/ 0 h 288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74917" h="2884418">
                <a:moveTo>
                  <a:pt x="1178745" y="0"/>
                </a:moveTo>
                <a:cubicBezTo>
                  <a:pt x="1643546" y="0"/>
                  <a:pt x="2058844" y="205405"/>
                  <a:pt x="2333264" y="527659"/>
                </a:cubicBezTo>
                <a:lnTo>
                  <a:pt x="2357492" y="559058"/>
                </a:lnTo>
                <a:lnTo>
                  <a:pt x="2419394" y="639284"/>
                </a:lnTo>
                <a:cubicBezTo>
                  <a:pt x="2580718" y="870703"/>
                  <a:pt x="2674917" y="1149682"/>
                  <a:pt x="2674917" y="1449983"/>
                </a:cubicBezTo>
                <a:cubicBezTo>
                  <a:pt x="2674917" y="1500033"/>
                  <a:pt x="2672301" y="1549491"/>
                  <a:pt x="2667192" y="1598235"/>
                </a:cubicBezTo>
                <a:lnTo>
                  <a:pt x="2648830" y="1714836"/>
                </a:lnTo>
                <a:lnTo>
                  <a:pt x="2644520" y="1742205"/>
                </a:lnTo>
                <a:cubicBezTo>
                  <a:pt x="2584729" y="2025376"/>
                  <a:pt x="2439764" y="2278479"/>
                  <a:pt x="2236698" y="2475276"/>
                </a:cubicBezTo>
                <a:lnTo>
                  <a:pt x="2166087" y="2537470"/>
                </a:lnTo>
                <a:lnTo>
                  <a:pt x="2130449" y="2568860"/>
                </a:lnTo>
                <a:cubicBezTo>
                  <a:pt x="2019610" y="2657510"/>
                  <a:pt x="1895373" y="2730989"/>
                  <a:pt x="1761123" y="2786019"/>
                </a:cubicBezTo>
                <a:lnTo>
                  <a:pt x="1677568" y="2815657"/>
                </a:lnTo>
                <a:lnTo>
                  <a:pt x="1623661" y="2834778"/>
                </a:lnTo>
                <a:cubicBezTo>
                  <a:pt x="1576811" y="2848900"/>
                  <a:pt x="1528975" y="2860850"/>
                  <a:pt x="1480276" y="2870507"/>
                </a:cubicBezTo>
                <a:lnTo>
                  <a:pt x="1386228" y="2884418"/>
                </a:lnTo>
                <a:lnTo>
                  <a:pt x="1448132" y="2804190"/>
                </a:lnTo>
                <a:cubicBezTo>
                  <a:pt x="1501907" y="2727051"/>
                  <a:pt x="1548223" y="2644627"/>
                  <a:pt x="1586078" y="2557890"/>
                </a:cubicBezTo>
                <a:lnTo>
                  <a:pt x="1593967" y="2537001"/>
                </a:lnTo>
                <a:lnTo>
                  <a:pt x="1636390" y="2424671"/>
                </a:lnTo>
                <a:cubicBezTo>
                  <a:pt x="1650962" y="2379268"/>
                  <a:pt x="1663293" y="2332908"/>
                  <a:pt x="1673258" y="2285713"/>
                </a:cubicBezTo>
                <a:lnTo>
                  <a:pt x="1677428" y="2259235"/>
                </a:lnTo>
                <a:lnTo>
                  <a:pt x="1695930" y="2141743"/>
                </a:lnTo>
                <a:cubicBezTo>
                  <a:pt x="1701039" y="2092999"/>
                  <a:pt x="1703655" y="2043541"/>
                  <a:pt x="1703655" y="1993491"/>
                </a:cubicBezTo>
                <a:cubicBezTo>
                  <a:pt x="1703655" y="1943441"/>
                  <a:pt x="1701039" y="1893983"/>
                  <a:pt x="1695930" y="1845239"/>
                </a:cubicBezTo>
                <a:lnTo>
                  <a:pt x="1674114" y="1706704"/>
                </a:lnTo>
                <a:lnTo>
                  <a:pt x="1673258" y="1701269"/>
                </a:lnTo>
                <a:cubicBezTo>
                  <a:pt x="1613467" y="1418098"/>
                  <a:pt x="1468502" y="1164995"/>
                  <a:pt x="1265436" y="968198"/>
                </a:cubicBezTo>
                <a:lnTo>
                  <a:pt x="1178747" y="891843"/>
                </a:lnTo>
                <a:lnTo>
                  <a:pt x="1159187" y="874614"/>
                </a:lnTo>
                <a:cubicBezTo>
                  <a:pt x="900561" y="667765"/>
                  <a:pt x="568995" y="543508"/>
                  <a:pt x="207483" y="543508"/>
                </a:cubicBezTo>
                <a:cubicBezTo>
                  <a:pt x="155839" y="543508"/>
                  <a:pt x="104805" y="546044"/>
                  <a:pt x="54508" y="550994"/>
                </a:cubicBezTo>
                <a:lnTo>
                  <a:pt x="0" y="559056"/>
                </a:lnTo>
                <a:lnTo>
                  <a:pt x="24226" y="527659"/>
                </a:lnTo>
                <a:cubicBezTo>
                  <a:pt x="298646" y="205405"/>
                  <a:pt x="713944" y="0"/>
                  <a:pt x="1178745" y="0"/>
                </a:cubicBezTo>
                <a:close/>
              </a:path>
            </a:pathLst>
          </a:custGeom>
          <a:gradFill flip="none" rotWithShape="1">
            <a:gsLst>
              <a:gs pos="0">
                <a:srgbClr val="E415FF"/>
              </a:gs>
              <a:gs pos="100000">
                <a:srgbClr val="570564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02" name="Freeform 201">
            <a:extLst>
              <a:ext uri="{FF2B5EF4-FFF2-40B4-BE49-F238E27FC236}">
                <a16:creationId xmlns:a16="http://schemas.microsoft.com/office/drawing/2014/main" id="{A849B74E-97C5-3A9D-13A1-2761CCC866D4}"/>
              </a:ext>
            </a:extLst>
          </p:cNvPr>
          <p:cNvSpPr/>
          <p:nvPr/>
        </p:nvSpPr>
        <p:spPr>
          <a:xfrm>
            <a:off x="5609454" y="3986047"/>
            <a:ext cx="2773643" cy="1847793"/>
          </a:xfrm>
          <a:custGeom>
            <a:avLst/>
            <a:gdLst>
              <a:gd name="connsiteX0" fmla="*/ 109688 w 2992344"/>
              <a:gd name="connsiteY0" fmla="*/ 0 h 1993491"/>
              <a:gd name="connsiteX1" fmla="*/ 117577 w 2992344"/>
              <a:gd name="connsiteY1" fmla="*/ 20890 h 1993491"/>
              <a:gd name="connsiteX2" fmla="*/ 255523 w 2992344"/>
              <a:gd name="connsiteY2" fmla="*/ 267190 h 1993491"/>
              <a:gd name="connsiteX3" fmla="*/ 317426 w 2992344"/>
              <a:gd name="connsiteY3" fmla="*/ 347416 h 1993491"/>
              <a:gd name="connsiteX4" fmla="*/ 341653 w 2992344"/>
              <a:gd name="connsiteY4" fmla="*/ 378815 h 1993491"/>
              <a:gd name="connsiteX5" fmla="*/ 438219 w 2992344"/>
              <a:gd name="connsiteY5" fmla="*/ 481784 h 1993491"/>
              <a:gd name="connsiteX6" fmla="*/ 524908 w 2992344"/>
              <a:gd name="connsiteY6" fmla="*/ 558140 h 1993491"/>
              <a:gd name="connsiteX7" fmla="*/ 544468 w 2992344"/>
              <a:gd name="connsiteY7" fmla="*/ 575368 h 1993491"/>
              <a:gd name="connsiteX8" fmla="*/ 913794 w 2992344"/>
              <a:gd name="connsiteY8" fmla="*/ 792527 h 1993491"/>
              <a:gd name="connsiteX9" fmla="*/ 1020277 w 2992344"/>
              <a:gd name="connsiteY9" fmla="*/ 830298 h 1993491"/>
              <a:gd name="connsiteX10" fmla="*/ 1051256 w 2992344"/>
              <a:gd name="connsiteY10" fmla="*/ 841286 h 1993491"/>
              <a:gd name="connsiteX11" fmla="*/ 1496172 w 2992344"/>
              <a:gd name="connsiteY11" fmla="*/ 906474 h 1993491"/>
              <a:gd name="connsiteX12" fmla="*/ 1941088 w 2992344"/>
              <a:gd name="connsiteY12" fmla="*/ 841286 h 1993491"/>
              <a:gd name="connsiteX13" fmla="*/ 1994855 w 2992344"/>
              <a:gd name="connsiteY13" fmla="*/ 822215 h 1993491"/>
              <a:gd name="connsiteX14" fmla="*/ 2078550 w 2992344"/>
              <a:gd name="connsiteY14" fmla="*/ 792527 h 1993491"/>
              <a:gd name="connsiteX15" fmla="*/ 2874767 w 2992344"/>
              <a:gd name="connsiteY15" fmla="*/ 20890 h 1993491"/>
              <a:gd name="connsiteX16" fmla="*/ 2882657 w 2992344"/>
              <a:gd name="connsiteY16" fmla="*/ 0 h 1993491"/>
              <a:gd name="connsiteX17" fmla="*/ 2925079 w 2992344"/>
              <a:gd name="connsiteY17" fmla="*/ 112328 h 1993491"/>
              <a:gd name="connsiteX18" fmla="*/ 2992344 w 2992344"/>
              <a:gd name="connsiteY18" fmla="*/ 543508 h 1993491"/>
              <a:gd name="connsiteX19" fmla="*/ 1797703 w 2992344"/>
              <a:gd name="connsiteY19" fmla="*/ 1964032 h 1993491"/>
              <a:gd name="connsiteX20" fmla="*/ 1704475 w 2992344"/>
              <a:gd name="connsiteY20" fmla="*/ 1977822 h 1993491"/>
              <a:gd name="connsiteX21" fmla="*/ 1649147 w 2992344"/>
              <a:gd name="connsiteY21" fmla="*/ 1986005 h 1993491"/>
              <a:gd name="connsiteX22" fmla="*/ 1496172 w 2992344"/>
              <a:gd name="connsiteY22" fmla="*/ 1993491 h 1993491"/>
              <a:gd name="connsiteX23" fmla="*/ 544468 w 2992344"/>
              <a:gd name="connsiteY23" fmla="*/ 1662385 h 1993491"/>
              <a:gd name="connsiteX24" fmla="*/ 524909 w 2992344"/>
              <a:gd name="connsiteY24" fmla="*/ 1645158 h 1993491"/>
              <a:gd name="connsiteX25" fmla="*/ 438219 w 2992344"/>
              <a:gd name="connsiteY25" fmla="*/ 1568801 h 1993491"/>
              <a:gd name="connsiteX26" fmla="*/ 30397 w 2992344"/>
              <a:gd name="connsiteY26" fmla="*/ 835730 h 1993491"/>
              <a:gd name="connsiteX27" fmla="*/ 29541 w 2992344"/>
              <a:gd name="connsiteY27" fmla="*/ 830296 h 1993491"/>
              <a:gd name="connsiteX28" fmla="*/ 7725 w 2992344"/>
              <a:gd name="connsiteY28" fmla="*/ 691760 h 1993491"/>
              <a:gd name="connsiteX29" fmla="*/ 0 w 2992344"/>
              <a:gd name="connsiteY29" fmla="*/ 543508 h 1993491"/>
              <a:gd name="connsiteX30" fmla="*/ 7725 w 2992344"/>
              <a:gd name="connsiteY30" fmla="*/ 395256 h 1993491"/>
              <a:gd name="connsiteX31" fmla="*/ 26087 w 2992344"/>
              <a:gd name="connsiteY31" fmla="*/ 278656 h 1993491"/>
              <a:gd name="connsiteX32" fmla="*/ 30397 w 2992344"/>
              <a:gd name="connsiteY32" fmla="*/ 251286 h 1993491"/>
              <a:gd name="connsiteX33" fmla="*/ 67265 w 2992344"/>
              <a:gd name="connsiteY33" fmla="*/ 112328 h 199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992344" h="1993491">
                <a:moveTo>
                  <a:pt x="109688" y="0"/>
                </a:moveTo>
                <a:lnTo>
                  <a:pt x="117577" y="20890"/>
                </a:lnTo>
                <a:cubicBezTo>
                  <a:pt x="155432" y="107627"/>
                  <a:pt x="201748" y="190051"/>
                  <a:pt x="255523" y="267190"/>
                </a:cubicBezTo>
                <a:lnTo>
                  <a:pt x="317426" y="347416"/>
                </a:lnTo>
                <a:lnTo>
                  <a:pt x="341653" y="378815"/>
                </a:lnTo>
                <a:cubicBezTo>
                  <a:pt x="372144" y="414621"/>
                  <a:pt x="404375" y="448984"/>
                  <a:pt x="438219" y="481784"/>
                </a:cubicBezTo>
                <a:lnTo>
                  <a:pt x="524908" y="558140"/>
                </a:lnTo>
                <a:lnTo>
                  <a:pt x="544468" y="575368"/>
                </a:lnTo>
                <a:cubicBezTo>
                  <a:pt x="655308" y="664018"/>
                  <a:pt x="779545" y="737497"/>
                  <a:pt x="913794" y="792527"/>
                </a:cubicBezTo>
                <a:lnTo>
                  <a:pt x="1020277" y="830298"/>
                </a:lnTo>
                <a:lnTo>
                  <a:pt x="1051256" y="841286"/>
                </a:lnTo>
                <a:cubicBezTo>
                  <a:pt x="1191805" y="883652"/>
                  <a:pt x="1341239" y="906474"/>
                  <a:pt x="1496172" y="906474"/>
                </a:cubicBezTo>
                <a:cubicBezTo>
                  <a:pt x="1651106" y="906474"/>
                  <a:pt x="1800539" y="883652"/>
                  <a:pt x="1941088" y="841286"/>
                </a:cubicBezTo>
                <a:lnTo>
                  <a:pt x="1994855" y="822215"/>
                </a:lnTo>
                <a:lnTo>
                  <a:pt x="2078550" y="792527"/>
                </a:lnTo>
                <a:cubicBezTo>
                  <a:pt x="2436549" y="645781"/>
                  <a:pt x="2723347" y="367837"/>
                  <a:pt x="2874767" y="20890"/>
                </a:cubicBezTo>
                <a:lnTo>
                  <a:pt x="2882657" y="0"/>
                </a:lnTo>
                <a:lnTo>
                  <a:pt x="2925079" y="112328"/>
                </a:lnTo>
                <a:cubicBezTo>
                  <a:pt x="2968794" y="248538"/>
                  <a:pt x="2992344" y="393358"/>
                  <a:pt x="2992344" y="543508"/>
                </a:cubicBezTo>
                <a:cubicBezTo>
                  <a:pt x="2992344" y="1244211"/>
                  <a:pt x="2479483" y="1828827"/>
                  <a:pt x="1797703" y="1964032"/>
                </a:cubicBezTo>
                <a:lnTo>
                  <a:pt x="1704475" y="1977822"/>
                </a:lnTo>
                <a:lnTo>
                  <a:pt x="1649147" y="1986005"/>
                </a:lnTo>
                <a:cubicBezTo>
                  <a:pt x="1598850" y="1990955"/>
                  <a:pt x="1547817" y="1993491"/>
                  <a:pt x="1496172" y="1993491"/>
                </a:cubicBezTo>
                <a:cubicBezTo>
                  <a:pt x="1134660" y="1993491"/>
                  <a:pt x="803095" y="1869234"/>
                  <a:pt x="544468" y="1662385"/>
                </a:cubicBezTo>
                <a:lnTo>
                  <a:pt x="524909" y="1645158"/>
                </a:lnTo>
                <a:lnTo>
                  <a:pt x="438219" y="1568801"/>
                </a:lnTo>
                <a:cubicBezTo>
                  <a:pt x="235153" y="1372004"/>
                  <a:pt x="90188" y="1118901"/>
                  <a:pt x="30397" y="835730"/>
                </a:cubicBezTo>
                <a:lnTo>
                  <a:pt x="29541" y="830296"/>
                </a:lnTo>
                <a:lnTo>
                  <a:pt x="7725" y="691760"/>
                </a:lnTo>
                <a:cubicBezTo>
                  <a:pt x="2617" y="643016"/>
                  <a:pt x="0" y="593558"/>
                  <a:pt x="0" y="543508"/>
                </a:cubicBezTo>
                <a:cubicBezTo>
                  <a:pt x="0" y="493458"/>
                  <a:pt x="2617" y="444000"/>
                  <a:pt x="7725" y="395256"/>
                </a:cubicBezTo>
                <a:lnTo>
                  <a:pt x="26087" y="278656"/>
                </a:lnTo>
                <a:lnTo>
                  <a:pt x="30397" y="251286"/>
                </a:lnTo>
                <a:cubicBezTo>
                  <a:pt x="40362" y="204091"/>
                  <a:pt x="52693" y="157731"/>
                  <a:pt x="67265" y="112328"/>
                </a:cubicBezTo>
                <a:close/>
              </a:path>
            </a:pathLst>
          </a:custGeom>
          <a:gradFill flip="none" rotWithShape="1">
            <a:gsLst>
              <a:gs pos="8000">
                <a:srgbClr val="B2043C"/>
              </a:gs>
              <a:gs pos="100000">
                <a:srgbClr val="FF6CA5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C08038EB-D0B5-21CB-1EED-CFB4D2E094F8}"/>
              </a:ext>
            </a:extLst>
          </p:cNvPr>
          <p:cNvSpPr/>
          <p:nvPr/>
        </p:nvSpPr>
        <p:spPr>
          <a:xfrm>
            <a:off x="5903680" y="2152665"/>
            <a:ext cx="2479417" cy="2673605"/>
          </a:xfrm>
          <a:custGeom>
            <a:avLst/>
            <a:gdLst>
              <a:gd name="connsiteX0" fmla="*/ 1386229 w 2674918"/>
              <a:gd name="connsiteY0" fmla="*/ 0 h 2884418"/>
              <a:gd name="connsiteX1" fmla="*/ 1480277 w 2674918"/>
              <a:gd name="connsiteY1" fmla="*/ 13911 h 2884418"/>
              <a:gd name="connsiteX2" fmla="*/ 2674918 w 2674918"/>
              <a:gd name="connsiteY2" fmla="*/ 1434435 h 2884418"/>
              <a:gd name="connsiteX3" fmla="*/ 2607653 w 2674918"/>
              <a:gd name="connsiteY3" fmla="*/ 1865615 h 2884418"/>
              <a:gd name="connsiteX4" fmla="*/ 2565231 w 2674918"/>
              <a:gd name="connsiteY4" fmla="*/ 1977944 h 2884418"/>
              <a:gd name="connsiteX5" fmla="*/ 2557341 w 2674918"/>
              <a:gd name="connsiteY5" fmla="*/ 1998834 h 2884418"/>
              <a:gd name="connsiteX6" fmla="*/ 1761124 w 2674918"/>
              <a:gd name="connsiteY6" fmla="*/ 2770471 h 2884418"/>
              <a:gd name="connsiteX7" fmla="*/ 1677429 w 2674918"/>
              <a:gd name="connsiteY7" fmla="*/ 2800159 h 2884418"/>
              <a:gd name="connsiteX8" fmla="*/ 1623662 w 2674918"/>
              <a:gd name="connsiteY8" fmla="*/ 2819230 h 2884418"/>
              <a:gd name="connsiteX9" fmla="*/ 1178746 w 2674918"/>
              <a:gd name="connsiteY9" fmla="*/ 2884418 h 2884418"/>
              <a:gd name="connsiteX10" fmla="*/ 733830 w 2674918"/>
              <a:gd name="connsiteY10" fmla="*/ 2819230 h 2884418"/>
              <a:gd name="connsiteX11" fmla="*/ 702851 w 2674918"/>
              <a:gd name="connsiteY11" fmla="*/ 2808242 h 2884418"/>
              <a:gd name="connsiteX12" fmla="*/ 596368 w 2674918"/>
              <a:gd name="connsiteY12" fmla="*/ 2770471 h 2884418"/>
              <a:gd name="connsiteX13" fmla="*/ 227042 w 2674918"/>
              <a:gd name="connsiteY13" fmla="*/ 2553312 h 2884418"/>
              <a:gd name="connsiteX14" fmla="*/ 207482 w 2674918"/>
              <a:gd name="connsiteY14" fmla="*/ 2536084 h 2884418"/>
              <a:gd name="connsiteX15" fmla="*/ 120793 w 2674918"/>
              <a:gd name="connsiteY15" fmla="*/ 2459728 h 2884418"/>
              <a:gd name="connsiteX16" fmla="*/ 24227 w 2674918"/>
              <a:gd name="connsiteY16" fmla="*/ 2356759 h 2884418"/>
              <a:gd name="connsiteX17" fmla="*/ 0 w 2674918"/>
              <a:gd name="connsiteY17" fmla="*/ 2325360 h 2884418"/>
              <a:gd name="connsiteX18" fmla="*/ 54507 w 2674918"/>
              <a:gd name="connsiteY18" fmla="*/ 2333422 h 2884418"/>
              <a:gd name="connsiteX19" fmla="*/ 207482 w 2674918"/>
              <a:gd name="connsiteY19" fmla="*/ 2340908 h 2884418"/>
              <a:gd name="connsiteX20" fmla="*/ 360457 w 2674918"/>
              <a:gd name="connsiteY20" fmla="*/ 2333422 h 2884418"/>
              <a:gd name="connsiteX21" fmla="*/ 414965 w 2674918"/>
              <a:gd name="connsiteY21" fmla="*/ 2325360 h 2884418"/>
              <a:gd name="connsiteX22" fmla="*/ 509013 w 2674918"/>
              <a:gd name="connsiteY22" fmla="*/ 2311449 h 2884418"/>
              <a:gd name="connsiteX23" fmla="*/ 652398 w 2674918"/>
              <a:gd name="connsiteY23" fmla="*/ 2275720 h 2884418"/>
              <a:gd name="connsiteX24" fmla="*/ 706305 w 2674918"/>
              <a:gd name="connsiteY24" fmla="*/ 2256599 h 2884418"/>
              <a:gd name="connsiteX25" fmla="*/ 789860 w 2674918"/>
              <a:gd name="connsiteY25" fmla="*/ 2226961 h 2884418"/>
              <a:gd name="connsiteX26" fmla="*/ 1159186 w 2674918"/>
              <a:gd name="connsiteY26" fmla="*/ 2009802 h 2884418"/>
              <a:gd name="connsiteX27" fmla="*/ 1194824 w 2674918"/>
              <a:gd name="connsiteY27" fmla="*/ 1978412 h 2884418"/>
              <a:gd name="connsiteX28" fmla="*/ 1265435 w 2674918"/>
              <a:gd name="connsiteY28" fmla="*/ 1916218 h 2884418"/>
              <a:gd name="connsiteX29" fmla="*/ 1673257 w 2674918"/>
              <a:gd name="connsiteY29" fmla="*/ 1183147 h 2884418"/>
              <a:gd name="connsiteX30" fmla="*/ 1677567 w 2674918"/>
              <a:gd name="connsiteY30" fmla="*/ 1155778 h 2884418"/>
              <a:gd name="connsiteX31" fmla="*/ 1695929 w 2674918"/>
              <a:gd name="connsiteY31" fmla="*/ 1039177 h 2884418"/>
              <a:gd name="connsiteX32" fmla="*/ 1703654 w 2674918"/>
              <a:gd name="connsiteY32" fmla="*/ 890925 h 2884418"/>
              <a:gd name="connsiteX33" fmla="*/ 1448131 w 2674918"/>
              <a:gd name="connsiteY33" fmla="*/ 80226 h 288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74918" h="2884418">
                <a:moveTo>
                  <a:pt x="1386229" y="0"/>
                </a:moveTo>
                <a:lnTo>
                  <a:pt x="1480277" y="13911"/>
                </a:lnTo>
                <a:cubicBezTo>
                  <a:pt x="2162057" y="149116"/>
                  <a:pt x="2674918" y="733733"/>
                  <a:pt x="2674918" y="1434435"/>
                </a:cubicBezTo>
                <a:cubicBezTo>
                  <a:pt x="2674918" y="1584586"/>
                  <a:pt x="2651368" y="1729406"/>
                  <a:pt x="2607653" y="1865615"/>
                </a:cubicBezTo>
                <a:lnTo>
                  <a:pt x="2565231" y="1977944"/>
                </a:lnTo>
                <a:lnTo>
                  <a:pt x="2557341" y="1998834"/>
                </a:lnTo>
                <a:cubicBezTo>
                  <a:pt x="2405921" y="2345781"/>
                  <a:pt x="2119123" y="2623725"/>
                  <a:pt x="1761124" y="2770471"/>
                </a:cubicBezTo>
                <a:lnTo>
                  <a:pt x="1677429" y="2800159"/>
                </a:lnTo>
                <a:lnTo>
                  <a:pt x="1623662" y="2819230"/>
                </a:lnTo>
                <a:cubicBezTo>
                  <a:pt x="1483113" y="2861596"/>
                  <a:pt x="1333680" y="2884418"/>
                  <a:pt x="1178746" y="2884418"/>
                </a:cubicBezTo>
                <a:cubicBezTo>
                  <a:pt x="1023813" y="2884418"/>
                  <a:pt x="874379" y="2861596"/>
                  <a:pt x="733830" y="2819230"/>
                </a:cubicBezTo>
                <a:lnTo>
                  <a:pt x="702851" y="2808242"/>
                </a:lnTo>
                <a:lnTo>
                  <a:pt x="596368" y="2770471"/>
                </a:lnTo>
                <a:cubicBezTo>
                  <a:pt x="462119" y="2715441"/>
                  <a:pt x="337882" y="2641962"/>
                  <a:pt x="227042" y="2553312"/>
                </a:cubicBezTo>
                <a:lnTo>
                  <a:pt x="207482" y="2536084"/>
                </a:lnTo>
                <a:lnTo>
                  <a:pt x="120793" y="2459728"/>
                </a:lnTo>
                <a:cubicBezTo>
                  <a:pt x="86949" y="2426928"/>
                  <a:pt x="54718" y="2392565"/>
                  <a:pt x="24227" y="2356759"/>
                </a:cubicBezTo>
                <a:lnTo>
                  <a:pt x="0" y="2325360"/>
                </a:lnTo>
                <a:lnTo>
                  <a:pt x="54507" y="2333422"/>
                </a:lnTo>
                <a:cubicBezTo>
                  <a:pt x="104804" y="2338372"/>
                  <a:pt x="155838" y="2340908"/>
                  <a:pt x="207482" y="2340908"/>
                </a:cubicBezTo>
                <a:cubicBezTo>
                  <a:pt x="259127" y="2340908"/>
                  <a:pt x="310160" y="2338372"/>
                  <a:pt x="360457" y="2333422"/>
                </a:cubicBezTo>
                <a:lnTo>
                  <a:pt x="414965" y="2325360"/>
                </a:lnTo>
                <a:lnTo>
                  <a:pt x="509013" y="2311449"/>
                </a:lnTo>
                <a:cubicBezTo>
                  <a:pt x="557712" y="2301792"/>
                  <a:pt x="605548" y="2289842"/>
                  <a:pt x="652398" y="2275720"/>
                </a:cubicBezTo>
                <a:lnTo>
                  <a:pt x="706305" y="2256599"/>
                </a:lnTo>
                <a:lnTo>
                  <a:pt x="789860" y="2226961"/>
                </a:lnTo>
                <a:cubicBezTo>
                  <a:pt x="924110" y="2171931"/>
                  <a:pt x="1048347" y="2098452"/>
                  <a:pt x="1159186" y="2009802"/>
                </a:cubicBezTo>
                <a:lnTo>
                  <a:pt x="1194824" y="1978412"/>
                </a:lnTo>
                <a:lnTo>
                  <a:pt x="1265435" y="1916218"/>
                </a:lnTo>
                <a:cubicBezTo>
                  <a:pt x="1468501" y="1719421"/>
                  <a:pt x="1613466" y="1466318"/>
                  <a:pt x="1673257" y="1183147"/>
                </a:cubicBezTo>
                <a:lnTo>
                  <a:pt x="1677567" y="1155778"/>
                </a:lnTo>
                <a:lnTo>
                  <a:pt x="1695929" y="1039177"/>
                </a:lnTo>
                <a:cubicBezTo>
                  <a:pt x="1701038" y="990433"/>
                  <a:pt x="1703654" y="940975"/>
                  <a:pt x="1703654" y="890925"/>
                </a:cubicBezTo>
                <a:cubicBezTo>
                  <a:pt x="1703654" y="590624"/>
                  <a:pt x="1609455" y="311645"/>
                  <a:pt x="1448131" y="80226"/>
                </a:cubicBezTo>
                <a:close/>
              </a:path>
            </a:pathLst>
          </a:custGeom>
          <a:gradFill flip="none" rotWithShape="1">
            <a:gsLst>
              <a:gs pos="41000">
                <a:srgbClr val="F2279E"/>
              </a:gs>
              <a:gs pos="100000">
                <a:srgbClr val="700542"/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EFC7CE1F-E46C-A1C7-FF3A-B4D0D3E5646F}"/>
              </a:ext>
            </a:extLst>
          </p:cNvPr>
          <p:cNvGrpSpPr/>
          <p:nvPr/>
        </p:nvGrpSpPr>
        <p:grpSpPr>
          <a:xfrm>
            <a:off x="-102836" y="1976676"/>
            <a:ext cx="2773643" cy="921159"/>
            <a:chOff x="-207766" y="2036636"/>
            <a:chExt cx="2773643" cy="921159"/>
          </a:xfrm>
        </p:grpSpPr>
        <p:sp>
          <p:nvSpPr>
            <p:cNvPr id="27" name="Google Shape;294;p42">
              <a:extLst>
                <a:ext uri="{FF2B5EF4-FFF2-40B4-BE49-F238E27FC236}">
                  <a16:creationId xmlns:a16="http://schemas.microsoft.com/office/drawing/2014/main" id="{7ACC39E8-058C-8E6B-60A7-92443B375C11}"/>
                </a:ext>
              </a:extLst>
            </p:cNvPr>
            <p:cNvSpPr txBox="1"/>
            <p:nvPr/>
          </p:nvSpPr>
          <p:spPr>
            <a:xfrm>
              <a:off x="0" y="2036636"/>
              <a:ext cx="2565877" cy="3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b="1" dirty="0">
                  <a:solidFill>
                    <a:srgbClr val="FFB1FF"/>
                  </a:solidFill>
                  <a:latin typeface="Raleway"/>
                  <a:ea typeface="Raleway"/>
                  <a:cs typeface="Raleway"/>
                  <a:sym typeface="Raleway"/>
                </a:rPr>
                <a:t>High failure rate</a:t>
              </a:r>
              <a:endParaRPr sz="1200" b="1" dirty="0">
                <a:solidFill>
                  <a:srgbClr val="FFB1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29" name="Google Shape;321;p42">
              <a:extLst>
                <a:ext uri="{FF2B5EF4-FFF2-40B4-BE49-F238E27FC236}">
                  <a16:creationId xmlns:a16="http://schemas.microsoft.com/office/drawing/2014/main" id="{8BFF1331-82FE-6A1A-B392-3A239A2C6A10}"/>
                </a:ext>
              </a:extLst>
            </p:cNvPr>
            <p:cNvCxnSpPr>
              <a:cxnSpLocks/>
            </p:cNvCxnSpPr>
            <p:nvPr/>
          </p:nvCxnSpPr>
          <p:spPr>
            <a:xfrm>
              <a:off x="1566817" y="237208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64FF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31" name="Google Shape;294;p42">
              <a:extLst>
                <a:ext uri="{FF2B5EF4-FFF2-40B4-BE49-F238E27FC236}">
                  <a16:creationId xmlns:a16="http://schemas.microsoft.com/office/drawing/2014/main" id="{5A618CF3-1D94-CAF3-2D24-52F985F983E0}"/>
                </a:ext>
              </a:extLst>
            </p:cNvPr>
            <p:cNvSpPr txBox="1"/>
            <p:nvPr/>
          </p:nvSpPr>
          <p:spPr>
            <a:xfrm>
              <a:off x="-207766" y="2437876"/>
              <a:ext cx="2773643" cy="519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Over 50% of projects fail,</a:t>
              </a:r>
            </a:p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about 38% succeed, </a:t>
              </a:r>
            </a:p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indicating the need for better planning.</a:t>
              </a:r>
              <a:endParaRPr sz="11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EAC3C77A-1AA6-881B-6122-09DAEBD30958}"/>
              </a:ext>
            </a:extLst>
          </p:cNvPr>
          <p:cNvGrpSpPr/>
          <p:nvPr/>
        </p:nvGrpSpPr>
        <p:grpSpPr>
          <a:xfrm>
            <a:off x="28350" y="3379294"/>
            <a:ext cx="2675899" cy="783069"/>
            <a:chOff x="-107576" y="3439254"/>
            <a:chExt cx="2675899" cy="783069"/>
          </a:xfrm>
        </p:grpSpPr>
        <p:sp>
          <p:nvSpPr>
            <p:cNvPr id="37" name="Google Shape;294;p42">
              <a:extLst>
                <a:ext uri="{FF2B5EF4-FFF2-40B4-BE49-F238E27FC236}">
                  <a16:creationId xmlns:a16="http://schemas.microsoft.com/office/drawing/2014/main" id="{73B99190-43D2-79CB-210D-74742B732BB5}"/>
                </a:ext>
              </a:extLst>
            </p:cNvPr>
            <p:cNvSpPr txBox="1"/>
            <p:nvPr/>
          </p:nvSpPr>
          <p:spPr>
            <a:xfrm>
              <a:off x="-107576" y="3439254"/>
              <a:ext cx="2675899" cy="3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b="1" dirty="0">
                  <a:solidFill>
                    <a:srgbClr val="8BA8FE"/>
                  </a:solidFill>
                  <a:latin typeface="Raleway"/>
                  <a:ea typeface="Raleway"/>
                  <a:cs typeface="Raleway"/>
                  <a:sym typeface="Raleway"/>
                </a:rPr>
                <a:t>Decline in project count post 2015</a:t>
              </a:r>
            </a:p>
          </p:txBody>
        </p:sp>
        <p:cxnSp>
          <p:nvCxnSpPr>
            <p:cNvPr id="38" name="Google Shape;321;p42">
              <a:extLst>
                <a:ext uri="{FF2B5EF4-FFF2-40B4-BE49-F238E27FC236}">
                  <a16:creationId xmlns:a16="http://schemas.microsoft.com/office/drawing/2014/main" id="{57AD8F3A-CD8D-D5F6-6054-D6865D2BF663}"/>
                </a:ext>
              </a:extLst>
            </p:cNvPr>
            <p:cNvCxnSpPr>
              <a:cxnSpLocks/>
            </p:cNvCxnSpPr>
            <p:nvPr/>
          </p:nvCxnSpPr>
          <p:spPr>
            <a:xfrm>
              <a:off x="1569263" y="3774704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8776FE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39" name="Google Shape;294;p42">
              <a:extLst>
                <a:ext uri="{FF2B5EF4-FFF2-40B4-BE49-F238E27FC236}">
                  <a16:creationId xmlns:a16="http://schemas.microsoft.com/office/drawing/2014/main" id="{42F461E0-1D51-49D8-FC6B-5BEC0B616990}"/>
                </a:ext>
              </a:extLst>
            </p:cNvPr>
            <p:cNvSpPr txBox="1"/>
            <p:nvPr/>
          </p:nvSpPr>
          <p:spPr>
            <a:xfrm>
              <a:off x="1523" y="3840495"/>
              <a:ext cx="2566800" cy="381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Project counts peaked in 2014–2015 but declined in later years,.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7126AFB9-2B26-1739-A5AC-3F2113FDD132}"/>
              </a:ext>
            </a:extLst>
          </p:cNvPr>
          <p:cNvGrpSpPr/>
          <p:nvPr/>
        </p:nvGrpSpPr>
        <p:grpSpPr>
          <a:xfrm>
            <a:off x="103111" y="4795792"/>
            <a:ext cx="2565877" cy="913306"/>
            <a:chOff x="-1819" y="4855752"/>
            <a:chExt cx="2565877" cy="913306"/>
          </a:xfrm>
        </p:grpSpPr>
        <p:sp>
          <p:nvSpPr>
            <p:cNvPr id="41" name="Google Shape;294;p42">
              <a:extLst>
                <a:ext uri="{FF2B5EF4-FFF2-40B4-BE49-F238E27FC236}">
                  <a16:creationId xmlns:a16="http://schemas.microsoft.com/office/drawing/2014/main" id="{720C267B-0FD4-2DFC-8B4D-8339EEFB0661}"/>
                </a:ext>
              </a:extLst>
            </p:cNvPr>
            <p:cNvSpPr txBox="1"/>
            <p:nvPr/>
          </p:nvSpPr>
          <p:spPr>
            <a:xfrm>
              <a:off x="-1819" y="4855752"/>
              <a:ext cx="2565877" cy="307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b="1" dirty="0">
                  <a:solidFill>
                    <a:srgbClr val="E2EB8D"/>
                  </a:solidFill>
                  <a:latin typeface="Raleway"/>
                  <a:ea typeface="Raleway"/>
                  <a:cs typeface="Raleway"/>
                  <a:sym typeface="Raleway"/>
                </a:rPr>
                <a:t>Seasonality impacts conversion</a:t>
              </a:r>
              <a:endParaRPr sz="1200" b="1" dirty="0">
                <a:solidFill>
                  <a:srgbClr val="E2EB8D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42" name="Google Shape;321;p42">
              <a:extLst>
                <a:ext uri="{FF2B5EF4-FFF2-40B4-BE49-F238E27FC236}">
                  <a16:creationId xmlns:a16="http://schemas.microsoft.com/office/drawing/2014/main" id="{4E2EA777-1B1D-D9C6-A457-7ED4464C0B71}"/>
                </a:ext>
              </a:extLst>
            </p:cNvPr>
            <p:cNvCxnSpPr>
              <a:cxnSpLocks/>
            </p:cNvCxnSpPr>
            <p:nvPr/>
          </p:nvCxnSpPr>
          <p:spPr>
            <a:xfrm>
              <a:off x="1564998" y="517580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43" name="Google Shape;294;p42">
              <a:extLst>
                <a:ext uri="{FF2B5EF4-FFF2-40B4-BE49-F238E27FC236}">
                  <a16:creationId xmlns:a16="http://schemas.microsoft.com/office/drawing/2014/main" id="{D092385B-7166-C1EA-811A-8F680C4C04FD}"/>
                </a:ext>
              </a:extLst>
            </p:cNvPr>
            <p:cNvSpPr txBox="1"/>
            <p:nvPr/>
          </p:nvSpPr>
          <p:spPr>
            <a:xfrm>
              <a:off x="200796" y="5228150"/>
              <a:ext cx="2363261" cy="540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Most project launches occur in Q2 and Q3, while December has the lowest activity.</a:t>
              </a:r>
              <a:endParaRPr sz="11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23D063BD-7E58-DCB5-3E51-9E7C084D60E0}"/>
              </a:ext>
            </a:extLst>
          </p:cNvPr>
          <p:cNvGrpSpPr/>
          <p:nvPr/>
        </p:nvGrpSpPr>
        <p:grpSpPr>
          <a:xfrm>
            <a:off x="9504121" y="2087969"/>
            <a:ext cx="2566800" cy="942149"/>
            <a:chOff x="9653735" y="2036636"/>
            <a:chExt cx="2566800" cy="942149"/>
          </a:xfrm>
        </p:grpSpPr>
        <p:sp>
          <p:nvSpPr>
            <p:cNvPr id="194" name="Google Shape;294;p42">
              <a:extLst>
                <a:ext uri="{FF2B5EF4-FFF2-40B4-BE49-F238E27FC236}">
                  <a16:creationId xmlns:a16="http://schemas.microsoft.com/office/drawing/2014/main" id="{D8810A86-096C-CAF5-03F9-56B02B93EF63}"/>
                </a:ext>
              </a:extLst>
            </p:cNvPr>
            <p:cNvSpPr txBox="1"/>
            <p:nvPr/>
          </p:nvSpPr>
          <p:spPr>
            <a:xfrm>
              <a:off x="9654658" y="2036636"/>
              <a:ext cx="2565877" cy="3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FC76CA"/>
                  </a:solidFill>
                  <a:latin typeface="Raleway"/>
                  <a:ea typeface="Raleway"/>
                  <a:cs typeface="Raleway"/>
                  <a:sym typeface="Raleway"/>
                </a:rPr>
                <a:t>Global reach is limited</a:t>
              </a:r>
              <a:endParaRPr sz="1200" b="1" dirty="0">
                <a:solidFill>
                  <a:srgbClr val="FC76CA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195" name="Google Shape;321;p42">
              <a:extLst>
                <a:ext uri="{FF2B5EF4-FFF2-40B4-BE49-F238E27FC236}">
                  <a16:creationId xmlns:a16="http://schemas.microsoft.com/office/drawing/2014/main" id="{CF74AB89-2953-2FBE-6462-93EBD7BA4145}"/>
                </a:ext>
              </a:extLst>
            </p:cNvPr>
            <p:cNvCxnSpPr>
              <a:cxnSpLocks/>
            </p:cNvCxnSpPr>
            <p:nvPr/>
          </p:nvCxnSpPr>
          <p:spPr>
            <a:xfrm>
              <a:off x="9749430" y="235923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64FF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196" name="Google Shape;294;p42">
              <a:extLst>
                <a:ext uri="{FF2B5EF4-FFF2-40B4-BE49-F238E27FC236}">
                  <a16:creationId xmlns:a16="http://schemas.microsoft.com/office/drawing/2014/main" id="{9E742B42-951F-8D70-E9E3-08DA1CCEB7F2}"/>
                </a:ext>
              </a:extLst>
            </p:cNvPr>
            <p:cNvSpPr txBox="1"/>
            <p:nvPr/>
          </p:nvSpPr>
          <p:spPr>
            <a:xfrm>
              <a:off x="9653735" y="2437876"/>
              <a:ext cx="2566800" cy="540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Most users are based in the US, mainly in major metro and business hubs.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BE75C5A5-9F4F-21DA-1369-06EAD2B0D604}"/>
              </a:ext>
            </a:extLst>
          </p:cNvPr>
          <p:cNvGrpSpPr/>
          <p:nvPr/>
        </p:nvGrpSpPr>
        <p:grpSpPr>
          <a:xfrm>
            <a:off x="9503088" y="3408956"/>
            <a:ext cx="2566800" cy="1037658"/>
            <a:chOff x="9652702" y="3357623"/>
            <a:chExt cx="2566800" cy="1037658"/>
          </a:xfrm>
        </p:grpSpPr>
        <p:sp>
          <p:nvSpPr>
            <p:cNvPr id="197" name="Google Shape;294;p42">
              <a:extLst>
                <a:ext uri="{FF2B5EF4-FFF2-40B4-BE49-F238E27FC236}">
                  <a16:creationId xmlns:a16="http://schemas.microsoft.com/office/drawing/2014/main" id="{43F78BA7-F8A2-A316-3EC6-8E45E9EEF5A6}"/>
                </a:ext>
              </a:extLst>
            </p:cNvPr>
            <p:cNvSpPr txBox="1"/>
            <p:nvPr/>
          </p:nvSpPr>
          <p:spPr>
            <a:xfrm>
              <a:off x="9652839" y="3357623"/>
              <a:ext cx="2565877" cy="322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FF788D"/>
                  </a:solidFill>
                  <a:latin typeface="Raleway"/>
                  <a:ea typeface="Raleway"/>
                  <a:cs typeface="Raleway"/>
                  <a:sym typeface="Raleway"/>
                </a:rPr>
                <a:t>Entertainment &amp; Creativity genre Dominates</a:t>
              </a:r>
            </a:p>
          </p:txBody>
        </p:sp>
        <p:cxnSp>
          <p:nvCxnSpPr>
            <p:cNvPr id="204" name="Google Shape;321;p42">
              <a:extLst>
                <a:ext uri="{FF2B5EF4-FFF2-40B4-BE49-F238E27FC236}">
                  <a16:creationId xmlns:a16="http://schemas.microsoft.com/office/drawing/2014/main" id="{8390FC63-3642-425C-012C-F2BBFC5138B8}"/>
                </a:ext>
              </a:extLst>
            </p:cNvPr>
            <p:cNvCxnSpPr>
              <a:cxnSpLocks/>
            </p:cNvCxnSpPr>
            <p:nvPr/>
          </p:nvCxnSpPr>
          <p:spPr>
            <a:xfrm>
              <a:off x="9751858" y="3774704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6CA5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205" name="Google Shape;294;p42">
              <a:extLst>
                <a:ext uri="{FF2B5EF4-FFF2-40B4-BE49-F238E27FC236}">
                  <a16:creationId xmlns:a16="http://schemas.microsoft.com/office/drawing/2014/main" id="{0450A8B1-011F-7813-851B-303FE6AE72C9}"/>
                </a:ext>
              </a:extLst>
            </p:cNvPr>
            <p:cNvSpPr txBox="1"/>
            <p:nvPr/>
          </p:nvSpPr>
          <p:spPr>
            <a:xfrm>
              <a:off x="9652702" y="3840494"/>
              <a:ext cx="2566800" cy="554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Most highly funded projects (&gt;$2M) are from Entertainment or creative genre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82D9608B-E88D-117B-690C-A362355E577A}"/>
              </a:ext>
            </a:extLst>
          </p:cNvPr>
          <p:cNvGrpSpPr/>
          <p:nvPr/>
        </p:nvGrpSpPr>
        <p:grpSpPr>
          <a:xfrm>
            <a:off x="9502302" y="4907085"/>
            <a:ext cx="2566800" cy="1020783"/>
            <a:chOff x="9651916" y="4855752"/>
            <a:chExt cx="2566800" cy="1020783"/>
          </a:xfrm>
        </p:grpSpPr>
        <p:sp>
          <p:nvSpPr>
            <p:cNvPr id="206" name="Google Shape;294;p42">
              <a:extLst>
                <a:ext uri="{FF2B5EF4-FFF2-40B4-BE49-F238E27FC236}">
                  <a16:creationId xmlns:a16="http://schemas.microsoft.com/office/drawing/2014/main" id="{332B2996-136E-4EDF-0E86-0D9F4A4CEF7E}"/>
                </a:ext>
              </a:extLst>
            </p:cNvPr>
            <p:cNvSpPr txBox="1"/>
            <p:nvPr/>
          </p:nvSpPr>
          <p:spPr>
            <a:xfrm>
              <a:off x="9652839" y="4855752"/>
              <a:ext cx="2565877" cy="307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F2B08A"/>
                  </a:solidFill>
                  <a:latin typeface="Raleway"/>
                  <a:ea typeface="Raleway"/>
                  <a:cs typeface="Raleway"/>
                  <a:sym typeface="Raleway"/>
                </a:rPr>
                <a:t>Optimal goal setting for success</a:t>
              </a:r>
              <a:endParaRPr sz="1200" b="1" dirty="0">
                <a:solidFill>
                  <a:srgbClr val="F2B08A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207" name="Google Shape;321;p42">
              <a:extLst>
                <a:ext uri="{FF2B5EF4-FFF2-40B4-BE49-F238E27FC236}">
                  <a16:creationId xmlns:a16="http://schemas.microsoft.com/office/drawing/2014/main" id="{4F9EB1B3-99D6-85DF-63EC-C78D3630276B}"/>
                </a:ext>
              </a:extLst>
            </p:cNvPr>
            <p:cNvCxnSpPr>
              <a:cxnSpLocks/>
            </p:cNvCxnSpPr>
            <p:nvPr/>
          </p:nvCxnSpPr>
          <p:spPr>
            <a:xfrm>
              <a:off x="9758008" y="517580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208" name="Google Shape;294;p42">
              <a:extLst>
                <a:ext uri="{FF2B5EF4-FFF2-40B4-BE49-F238E27FC236}">
                  <a16:creationId xmlns:a16="http://schemas.microsoft.com/office/drawing/2014/main" id="{C938AA95-BB08-5542-8EB6-944F15856B95}"/>
                </a:ext>
              </a:extLst>
            </p:cNvPr>
            <p:cNvSpPr txBox="1"/>
            <p:nvPr/>
          </p:nvSpPr>
          <p:spPr>
            <a:xfrm>
              <a:off x="9651916" y="5241596"/>
              <a:ext cx="2566800" cy="6349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Projects with realistic targets have higher chance of successful conversion. Optimal duration is 70-100 days</a:t>
              </a:r>
              <a:endParaRPr sz="11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4D45B79-2D9B-3765-AEE6-E1AEBCE087E5}"/>
              </a:ext>
            </a:extLst>
          </p:cNvPr>
          <p:cNvGrpSpPr/>
          <p:nvPr/>
        </p:nvGrpSpPr>
        <p:grpSpPr>
          <a:xfrm>
            <a:off x="2747576" y="2041453"/>
            <a:ext cx="864000" cy="864000"/>
            <a:chOff x="2567696" y="2041453"/>
            <a:chExt cx="864000" cy="864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CA18FFF-DF2F-42D4-E9AE-FD15F98F40E4}"/>
                </a:ext>
              </a:extLst>
            </p:cNvPr>
            <p:cNvSpPr/>
            <p:nvPr/>
          </p:nvSpPr>
          <p:spPr>
            <a:xfrm>
              <a:off x="2567696" y="204145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E415FF"/>
                </a:gs>
                <a:gs pos="100000">
                  <a:srgbClr val="57056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5" name="Google Shape;306;p42">
              <a:extLst>
                <a:ext uri="{FF2B5EF4-FFF2-40B4-BE49-F238E27FC236}">
                  <a16:creationId xmlns:a16="http://schemas.microsoft.com/office/drawing/2014/main" id="{EF9B823F-0605-FF5D-8013-E3339E08C68F}"/>
                </a:ext>
              </a:extLst>
            </p:cNvPr>
            <p:cNvSpPr txBox="1"/>
            <p:nvPr/>
          </p:nvSpPr>
          <p:spPr>
            <a:xfrm>
              <a:off x="2831170" y="218514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1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D4EE0C0F-C32E-C2B2-09B3-408F90C0CF81}"/>
              </a:ext>
            </a:extLst>
          </p:cNvPr>
          <p:cNvGrpSpPr/>
          <p:nvPr/>
        </p:nvGrpSpPr>
        <p:grpSpPr>
          <a:xfrm>
            <a:off x="2750022" y="3444071"/>
            <a:ext cx="864000" cy="864000"/>
            <a:chOff x="2570142" y="3444071"/>
            <a:chExt cx="864000" cy="864000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A222A51-DCF0-2CB8-B096-BF2A84E22A69}"/>
                </a:ext>
              </a:extLst>
            </p:cNvPr>
            <p:cNvSpPr/>
            <p:nvPr/>
          </p:nvSpPr>
          <p:spPr>
            <a:xfrm>
              <a:off x="2570142" y="3444071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C00F3"/>
                </a:gs>
                <a:gs pos="100000">
                  <a:srgbClr val="2E027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6" name="Google Shape;306;p42">
              <a:extLst>
                <a:ext uri="{FF2B5EF4-FFF2-40B4-BE49-F238E27FC236}">
                  <a16:creationId xmlns:a16="http://schemas.microsoft.com/office/drawing/2014/main" id="{4DD3B7E5-A806-1FB9-F153-8CEA7E4B6FC3}"/>
                </a:ext>
              </a:extLst>
            </p:cNvPr>
            <p:cNvSpPr txBox="1"/>
            <p:nvPr/>
          </p:nvSpPr>
          <p:spPr>
            <a:xfrm>
              <a:off x="2833616" y="3587762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2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45E736ED-1982-9105-EC54-41B1CCAAE3ED}"/>
              </a:ext>
            </a:extLst>
          </p:cNvPr>
          <p:cNvGrpSpPr/>
          <p:nvPr/>
        </p:nvGrpSpPr>
        <p:grpSpPr>
          <a:xfrm>
            <a:off x="2745757" y="4845173"/>
            <a:ext cx="864000" cy="864000"/>
            <a:chOff x="2565877" y="4845173"/>
            <a:chExt cx="864000" cy="864000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83A1BBD-486D-34B9-AE4F-BDCA9F5A2ED6}"/>
                </a:ext>
              </a:extLst>
            </p:cNvPr>
            <p:cNvSpPr/>
            <p:nvPr/>
          </p:nvSpPr>
          <p:spPr>
            <a:xfrm>
              <a:off x="2565877" y="484517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77813"/>
                </a:gs>
                <a:gs pos="23000">
                  <a:srgbClr val="B0831F"/>
                </a:gs>
                <a:gs pos="100000">
                  <a:srgbClr val="FFFF00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7" name="Google Shape;306;p42">
              <a:extLst>
                <a:ext uri="{FF2B5EF4-FFF2-40B4-BE49-F238E27FC236}">
                  <a16:creationId xmlns:a16="http://schemas.microsoft.com/office/drawing/2014/main" id="{239AF14E-FB4B-BAC4-5A1C-0CB5AF651834}"/>
                </a:ext>
              </a:extLst>
            </p:cNvPr>
            <p:cNvSpPr txBox="1"/>
            <p:nvPr/>
          </p:nvSpPr>
          <p:spPr>
            <a:xfrm>
              <a:off x="2829351" y="498886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3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A97ADA4-F02B-828F-F6DC-2B40601F4409}"/>
              </a:ext>
            </a:extLst>
          </p:cNvPr>
          <p:cNvGrpSpPr/>
          <p:nvPr/>
        </p:nvGrpSpPr>
        <p:grpSpPr>
          <a:xfrm>
            <a:off x="8624496" y="4896506"/>
            <a:ext cx="864000" cy="864000"/>
            <a:chOff x="8774110" y="4845173"/>
            <a:chExt cx="864000" cy="864000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B5D9DF0F-D383-D6DF-7A8B-0DC09261B527}"/>
                </a:ext>
              </a:extLst>
            </p:cNvPr>
            <p:cNvSpPr/>
            <p:nvPr/>
          </p:nvSpPr>
          <p:spPr>
            <a:xfrm>
              <a:off x="8774110" y="484517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>
              <a:gsLst>
                <a:gs pos="62000">
                  <a:srgbClr val="F45C22"/>
                </a:gs>
                <a:gs pos="0">
                  <a:srgbClr val="F68E1D"/>
                </a:gs>
                <a:gs pos="100000">
                  <a:srgbClr val="F3312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8" name="Google Shape;306;p42">
              <a:extLst>
                <a:ext uri="{FF2B5EF4-FFF2-40B4-BE49-F238E27FC236}">
                  <a16:creationId xmlns:a16="http://schemas.microsoft.com/office/drawing/2014/main" id="{C8FCD620-8187-3BCF-3F38-FCCECFD2B180}"/>
                </a:ext>
              </a:extLst>
            </p:cNvPr>
            <p:cNvSpPr txBox="1"/>
            <p:nvPr/>
          </p:nvSpPr>
          <p:spPr>
            <a:xfrm>
              <a:off x="9037584" y="498886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6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CAF0FE7-B512-002E-D3E8-A629C35CCB9A}"/>
              </a:ext>
            </a:extLst>
          </p:cNvPr>
          <p:cNvGrpSpPr/>
          <p:nvPr/>
        </p:nvGrpSpPr>
        <p:grpSpPr>
          <a:xfrm>
            <a:off x="8625282" y="3495404"/>
            <a:ext cx="864000" cy="864000"/>
            <a:chOff x="8774896" y="3444071"/>
            <a:chExt cx="864000" cy="864000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7074B43-5E84-F39D-1EC7-F117AD62ACE7}"/>
                </a:ext>
              </a:extLst>
            </p:cNvPr>
            <p:cNvSpPr/>
            <p:nvPr/>
          </p:nvSpPr>
          <p:spPr>
            <a:xfrm>
              <a:off x="8774896" y="3444071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>
              <a:gsLst>
                <a:gs pos="8000">
                  <a:srgbClr val="B2043C"/>
                </a:gs>
                <a:gs pos="100000">
                  <a:srgbClr val="FF6CA5"/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9" name="Google Shape;306;p42">
              <a:extLst>
                <a:ext uri="{FF2B5EF4-FFF2-40B4-BE49-F238E27FC236}">
                  <a16:creationId xmlns:a16="http://schemas.microsoft.com/office/drawing/2014/main" id="{010073B3-6201-3333-191B-A7EE0D1E1EC6}"/>
                </a:ext>
              </a:extLst>
            </p:cNvPr>
            <p:cNvSpPr txBox="1"/>
            <p:nvPr/>
          </p:nvSpPr>
          <p:spPr>
            <a:xfrm>
              <a:off x="9038370" y="3587762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5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C7497224-67B1-E572-1A04-EEC4F8C5C66B}"/>
              </a:ext>
            </a:extLst>
          </p:cNvPr>
          <p:cNvGrpSpPr/>
          <p:nvPr/>
        </p:nvGrpSpPr>
        <p:grpSpPr>
          <a:xfrm>
            <a:off x="8626315" y="2092786"/>
            <a:ext cx="864000" cy="864000"/>
            <a:chOff x="8775929" y="2041453"/>
            <a:chExt cx="864000" cy="864000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05DB84A-D3F9-1E0B-EC03-848487B8833E}"/>
                </a:ext>
              </a:extLst>
            </p:cNvPr>
            <p:cNvSpPr/>
            <p:nvPr/>
          </p:nvSpPr>
          <p:spPr>
            <a:xfrm>
              <a:off x="8775929" y="204145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>
              <a:gsLst>
                <a:gs pos="41000">
                  <a:srgbClr val="F2279E"/>
                </a:gs>
                <a:gs pos="100000">
                  <a:srgbClr val="700542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0" name="Google Shape;306;p42">
              <a:extLst>
                <a:ext uri="{FF2B5EF4-FFF2-40B4-BE49-F238E27FC236}">
                  <a16:creationId xmlns:a16="http://schemas.microsoft.com/office/drawing/2014/main" id="{30FE1754-8723-5A69-3D9D-B954461A9788}"/>
                </a:ext>
              </a:extLst>
            </p:cNvPr>
            <p:cNvSpPr txBox="1"/>
            <p:nvPr/>
          </p:nvSpPr>
          <p:spPr>
            <a:xfrm>
              <a:off x="9039403" y="218514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4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2" name="Freeform 1">
            <a:extLst>
              <a:ext uri="{FF2B5EF4-FFF2-40B4-BE49-F238E27FC236}">
                <a16:creationId xmlns:a16="http://schemas.microsoft.com/office/drawing/2014/main" id="{3DD18F3A-1137-098B-149C-301CF1A2C123}"/>
              </a:ext>
            </a:extLst>
          </p:cNvPr>
          <p:cNvSpPr/>
          <p:nvPr/>
        </p:nvSpPr>
        <p:spPr>
          <a:xfrm>
            <a:off x="1199528" y="8424792"/>
            <a:ext cx="9792944" cy="2224800"/>
          </a:xfrm>
          <a:custGeom>
            <a:avLst/>
            <a:gdLst>
              <a:gd name="connsiteX0" fmla="*/ 8680544 w 9792944"/>
              <a:gd name="connsiteY0" fmla="*/ 334800 h 2224800"/>
              <a:gd name="connsiteX1" fmla="*/ 7902944 w 9792944"/>
              <a:gd name="connsiteY1" fmla="*/ 1112400 h 2224800"/>
              <a:gd name="connsiteX2" fmla="*/ 8680544 w 9792944"/>
              <a:gd name="connsiteY2" fmla="*/ 1890000 h 2224800"/>
              <a:gd name="connsiteX3" fmla="*/ 9458144 w 9792944"/>
              <a:gd name="connsiteY3" fmla="*/ 1112400 h 2224800"/>
              <a:gd name="connsiteX4" fmla="*/ 8680544 w 9792944"/>
              <a:gd name="connsiteY4" fmla="*/ 334800 h 2224800"/>
              <a:gd name="connsiteX5" fmla="*/ 6788508 w 9792944"/>
              <a:gd name="connsiteY5" fmla="*/ 334800 h 2224800"/>
              <a:gd name="connsiteX6" fmla="*/ 6010908 w 9792944"/>
              <a:gd name="connsiteY6" fmla="*/ 1112400 h 2224800"/>
              <a:gd name="connsiteX7" fmla="*/ 6788508 w 9792944"/>
              <a:gd name="connsiteY7" fmla="*/ 1890000 h 2224800"/>
              <a:gd name="connsiteX8" fmla="*/ 7566108 w 9792944"/>
              <a:gd name="connsiteY8" fmla="*/ 1112400 h 2224800"/>
              <a:gd name="connsiteX9" fmla="*/ 6788508 w 9792944"/>
              <a:gd name="connsiteY9" fmla="*/ 334800 h 2224800"/>
              <a:gd name="connsiteX10" fmla="*/ 4896472 w 9792944"/>
              <a:gd name="connsiteY10" fmla="*/ 334800 h 2224800"/>
              <a:gd name="connsiteX11" fmla="*/ 4118872 w 9792944"/>
              <a:gd name="connsiteY11" fmla="*/ 1112400 h 2224800"/>
              <a:gd name="connsiteX12" fmla="*/ 4896472 w 9792944"/>
              <a:gd name="connsiteY12" fmla="*/ 1890000 h 2224800"/>
              <a:gd name="connsiteX13" fmla="*/ 5674072 w 9792944"/>
              <a:gd name="connsiteY13" fmla="*/ 1112400 h 2224800"/>
              <a:gd name="connsiteX14" fmla="*/ 4896472 w 9792944"/>
              <a:gd name="connsiteY14" fmla="*/ 334800 h 2224800"/>
              <a:gd name="connsiteX15" fmla="*/ 3004436 w 9792944"/>
              <a:gd name="connsiteY15" fmla="*/ 334800 h 2224800"/>
              <a:gd name="connsiteX16" fmla="*/ 2226836 w 9792944"/>
              <a:gd name="connsiteY16" fmla="*/ 1112400 h 2224800"/>
              <a:gd name="connsiteX17" fmla="*/ 3004436 w 9792944"/>
              <a:gd name="connsiteY17" fmla="*/ 1890000 h 2224800"/>
              <a:gd name="connsiteX18" fmla="*/ 3782036 w 9792944"/>
              <a:gd name="connsiteY18" fmla="*/ 1112400 h 2224800"/>
              <a:gd name="connsiteX19" fmla="*/ 3004436 w 9792944"/>
              <a:gd name="connsiteY19" fmla="*/ 334800 h 2224800"/>
              <a:gd name="connsiteX20" fmla="*/ 1112400 w 9792944"/>
              <a:gd name="connsiteY20" fmla="*/ 334800 h 2224800"/>
              <a:gd name="connsiteX21" fmla="*/ 334800 w 9792944"/>
              <a:gd name="connsiteY21" fmla="*/ 1112400 h 2224800"/>
              <a:gd name="connsiteX22" fmla="*/ 1112400 w 9792944"/>
              <a:gd name="connsiteY22" fmla="*/ 1890000 h 2224800"/>
              <a:gd name="connsiteX23" fmla="*/ 1890000 w 9792944"/>
              <a:gd name="connsiteY23" fmla="*/ 1112400 h 2224800"/>
              <a:gd name="connsiteX24" fmla="*/ 1112400 w 9792944"/>
              <a:gd name="connsiteY24" fmla="*/ 334800 h 2224800"/>
              <a:gd name="connsiteX25" fmla="*/ 1112400 w 9792944"/>
              <a:gd name="connsiteY25" fmla="*/ 0 h 2224800"/>
              <a:gd name="connsiteX26" fmla="*/ 2034820 w 9792944"/>
              <a:gd name="connsiteY26" fmla="*/ 490447 h 2224800"/>
              <a:gd name="connsiteX27" fmla="*/ 2058418 w 9792944"/>
              <a:gd name="connsiteY27" fmla="*/ 533923 h 2224800"/>
              <a:gd name="connsiteX28" fmla="*/ 2082017 w 9792944"/>
              <a:gd name="connsiteY28" fmla="*/ 490447 h 2224800"/>
              <a:gd name="connsiteX29" fmla="*/ 3004436 w 9792944"/>
              <a:gd name="connsiteY29" fmla="*/ 0 h 2224800"/>
              <a:gd name="connsiteX30" fmla="*/ 3926856 w 9792944"/>
              <a:gd name="connsiteY30" fmla="*/ 490447 h 2224800"/>
              <a:gd name="connsiteX31" fmla="*/ 3950454 w 9792944"/>
              <a:gd name="connsiteY31" fmla="*/ 533923 h 2224800"/>
              <a:gd name="connsiteX32" fmla="*/ 3974053 w 9792944"/>
              <a:gd name="connsiteY32" fmla="*/ 490447 h 2224800"/>
              <a:gd name="connsiteX33" fmla="*/ 4896472 w 9792944"/>
              <a:gd name="connsiteY33" fmla="*/ 0 h 2224800"/>
              <a:gd name="connsiteX34" fmla="*/ 5818892 w 9792944"/>
              <a:gd name="connsiteY34" fmla="*/ 490447 h 2224800"/>
              <a:gd name="connsiteX35" fmla="*/ 5842490 w 9792944"/>
              <a:gd name="connsiteY35" fmla="*/ 533923 h 2224800"/>
              <a:gd name="connsiteX36" fmla="*/ 5866089 w 9792944"/>
              <a:gd name="connsiteY36" fmla="*/ 490447 h 2224800"/>
              <a:gd name="connsiteX37" fmla="*/ 6788508 w 9792944"/>
              <a:gd name="connsiteY37" fmla="*/ 0 h 2224800"/>
              <a:gd name="connsiteX38" fmla="*/ 7710928 w 9792944"/>
              <a:gd name="connsiteY38" fmla="*/ 490447 h 2224800"/>
              <a:gd name="connsiteX39" fmla="*/ 7734526 w 9792944"/>
              <a:gd name="connsiteY39" fmla="*/ 533923 h 2224800"/>
              <a:gd name="connsiteX40" fmla="*/ 7758124 w 9792944"/>
              <a:gd name="connsiteY40" fmla="*/ 490447 h 2224800"/>
              <a:gd name="connsiteX41" fmla="*/ 8680544 w 9792944"/>
              <a:gd name="connsiteY41" fmla="*/ 0 h 2224800"/>
              <a:gd name="connsiteX42" fmla="*/ 9792944 w 9792944"/>
              <a:gd name="connsiteY42" fmla="*/ 1112400 h 2224800"/>
              <a:gd name="connsiteX43" fmla="*/ 8680544 w 9792944"/>
              <a:gd name="connsiteY43" fmla="*/ 2224800 h 2224800"/>
              <a:gd name="connsiteX44" fmla="*/ 7758124 w 9792944"/>
              <a:gd name="connsiteY44" fmla="*/ 1734354 h 2224800"/>
              <a:gd name="connsiteX45" fmla="*/ 7734526 w 9792944"/>
              <a:gd name="connsiteY45" fmla="*/ 1690877 h 2224800"/>
              <a:gd name="connsiteX46" fmla="*/ 7710928 w 9792944"/>
              <a:gd name="connsiteY46" fmla="*/ 1734354 h 2224800"/>
              <a:gd name="connsiteX47" fmla="*/ 6788508 w 9792944"/>
              <a:gd name="connsiteY47" fmla="*/ 2224800 h 2224800"/>
              <a:gd name="connsiteX48" fmla="*/ 5866089 w 9792944"/>
              <a:gd name="connsiteY48" fmla="*/ 1734354 h 2224800"/>
              <a:gd name="connsiteX49" fmla="*/ 5842490 w 9792944"/>
              <a:gd name="connsiteY49" fmla="*/ 1690877 h 2224800"/>
              <a:gd name="connsiteX50" fmla="*/ 5818892 w 9792944"/>
              <a:gd name="connsiteY50" fmla="*/ 1734354 h 2224800"/>
              <a:gd name="connsiteX51" fmla="*/ 4896472 w 9792944"/>
              <a:gd name="connsiteY51" fmla="*/ 2224800 h 2224800"/>
              <a:gd name="connsiteX52" fmla="*/ 3974053 w 9792944"/>
              <a:gd name="connsiteY52" fmla="*/ 1734354 h 2224800"/>
              <a:gd name="connsiteX53" fmla="*/ 3950454 w 9792944"/>
              <a:gd name="connsiteY53" fmla="*/ 1690877 h 2224800"/>
              <a:gd name="connsiteX54" fmla="*/ 3926856 w 9792944"/>
              <a:gd name="connsiteY54" fmla="*/ 1734354 h 2224800"/>
              <a:gd name="connsiteX55" fmla="*/ 3004436 w 9792944"/>
              <a:gd name="connsiteY55" fmla="*/ 2224800 h 2224800"/>
              <a:gd name="connsiteX56" fmla="*/ 2082017 w 9792944"/>
              <a:gd name="connsiteY56" fmla="*/ 1734354 h 2224800"/>
              <a:gd name="connsiteX57" fmla="*/ 2058418 w 9792944"/>
              <a:gd name="connsiteY57" fmla="*/ 1690877 h 2224800"/>
              <a:gd name="connsiteX58" fmla="*/ 2034820 w 9792944"/>
              <a:gd name="connsiteY58" fmla="*/ 1734354 h 2224800"/>
              <a:gd name="connsiteX59" fmla="*/ 1112400 w 9792944"/>
              <a:gd name="connsiteY59" fmla="*/ 2224800 h 2224800"/>
              <a:gd name="connsiteX60" fmla="*/ 0 w 9792944"/>
              <a:gd name="connsiteY60" fmla="*/ 1112400 h 2224800"/>
              <a:gd name="connsiteX61" fmla="*/ 1112400 w 9792944"/>
              <a:gd name="connsiteY61" fmla="*/ 0 h 222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9792944" h="2224800">
                <a:moveTo>
                  <a:pt x="8680544" y="334800"/>
                </a:moveTo>
                <a:cubicBezTo>
                  <a:pt x="8251087" y="334800"/>
                  <a:pt x="7902944" y="682943"/>
                  <a:pt x="7902944" y="1112400"/>
                </a:cubicBezTo>
                <a:cubicBezTo>
                  <a:pt x="7902944" y="1541857"/>
                  <a:pt x="8251087" y="1890000"/>
                  <a:pt x="8680544" y="1890000"/>
                </a:cubicBezTo>
                <a:cubicBezTo>
                  <a:pt x="9110001" y="1890000"/>
                  <a:pt x="9458144" y="1541857"/>
                  <a:pt x="9458144" y="1112400"/>
                </a:cubicBezTo>
                <a:cubicBezTo>
                  <a:pt x="9458144" y="682943"/>
                  <a:pt x="9110001" y="334800"/>
                  <a:pt x="8680544" y="334800"/>
                </a:cubicBezTo>
                <a:close/>
                <a:moveTo>
                  <a:pt x="6788508" y="334800"/>
                </a:moveTo>
                <a:cubicBezTo>
                  <a:pt x="6359051" y="334800"/>
                  <a:pt x="6010908" y="682943"/>
                  <a:pt x="6010908" y="1112400"/>
                </a:cubicBezTo>
                <a:cubicBezTo>
                  <a:pt x="6010908" y="1541857"/>
                  <a:pt x="6359051" y="1890000"/>
                  <a:pt x="6788508" y="1890000"/>
                </a:cubicBezTo>
                <a:cubicBezTo>
                  <a:pt x="7217965" y="1890000"/>
                  <a:pt x="7566108" y="1541857"/>
                  <a:pt x="7566108" y="1112400"/>
                </a:cubicBezTo>
                <a:cubicBezTo>
                  <a:pt x="7566108" y="682943"/>
                  <a:pt x="7217965" y="334800"/>
                  <a:pt x="6788508" y="334800"/>
                </a:cubicBezTo>
                <a:close/>
                <a:moveTo>
                  <a:pt x="4896472" y="334800"/>
                </a:moveTo>
                <a:cubicBezTo>
                  <a:pt x="4467015" y="334800"/>
                  <a:pt x="4118872" y="682943"/>
                  <a:pt x="4118872" y="1112400"/>
                </a:cubicBezTo>
                <a:cubicBezTo>
                  <a:pt x="4118872" y="1541857"/>
                  <a:pt x="4467015" y="1890000"/>
                  <a:pt x="4896472" y="1890000"/>
                </a:cubicBezTo>
                <a:cubicBezTo>
                  <a:pt x="5325929" y="1890000"/>
                  <a:pt x="5674072" y="1541857"/>
                  <a:pt x="5674072" y="1112400"/>
                </a:cubicBezTo>
                <a:cubicBezTo>
                  <a:pt x="5674072" y="682943"/>
                  <a:pt x="5325929" y="334800"/>
                  <a:pt x="4896472" y="334800"/>
                </a:cubicBezTo>
                <a:close/>
                <a:moveTo>
                  <a:pt x="3004436" y="334800"/>
                </a:moveTo>
                <a:cubicBezTo>
                  <a:pt x="2574979" y="334800"/>
                  <a:pt x="2226836" y="682943"/>
                  <a:pt x="2226836" y="1112400"/>
                </a:cubicBezTo>
                <a:cubicBezTo>
                  <a:pt x="2226836" y="1541857"/>
                  <a:pt x="2574979" y="1890000"/>
                  <a:pt x="3004436" y="1890000"/>
                </a:cubicBezTo>
                <a:cubicBezTo>
                  <a:pt x="3433893" y="1890000"/>
                  <a:pt x="3782036" y="1541857"/>
                  <a:pt x="3782036" y="1112400"/>
                </a:cubicBezTo>
                <a:cubicBezTo>
                  <a:pt x="3782036" y="682943"/>
                  <a:pt x="3433893" y="334800"/>
                  <a:pt x="3004436" y="334800"/>
                </a:cubicBezTo>
                <a:close/>
                <a:moveTo>
                  <a:pt x="1112400" y="334800"/>
                </a:moveTo>
                <a:cubicBezTo>
                  <a:pt x="682943" y="334800"/>
                  <a:pt x="334800" y="682943"/>
                  <a:pt x="334800" y="1112400"/>
                </a:cubicBezTo>
                <a:cubicBezTo>
                  <a:pt x="334800" y="1541857"/>
                  <a:pt x="682943" y="1890000"/>
                  <a:pt x="1112400" y="1890000"/>
                </a:cubicBezTo>
                <a:cubicBezTo>
                  <a:pt x="1541857" y="1890000"/>
                  <a:pt x="1890000" y="1541857"/>
                  <a:pt x="1890000" y="1112400"/>
                </a:cubicBezTo>
                <a:cubicBezTo>
                  <a:pt x="1890000" y="682943"/>
                  <a:pt x="1541857" y="334800"/>
                  <a:pt x="1112400" y="334800"/>
                </a:cubicBezTo>
                <a:close/>
                <a:moveTo>
                  <a:pt x="1112400" y="0"/>
                </a:moveTo>
                <a:cubicBezTo>
                  <a:pt x="1496377" y="0"/>
                  <a:pt x="1834914" y="194546"/>
                  <a:pt x="2034820" y="490447"/>
                </a:cubicBezTo>
                <a:lnTo>
                  <a:pt x="2058418" y="533923"/>
                </a:lnTo>
                <a:lnTo>
                  <a:pt x="2082017" y="490447"/>
                </a:lnTo>
                <a:cubicBezTo>
                  <a:pt x="2281923" y="194546"/>
                  <a:pt x="2620460" y="0"/>
                  <a:pt x="3004436" y="0"/>
                </a:cubicBezTo>
                <a:cubicBezTo>
                  <a:pt x="3388413" y="0"/>
                  <a:pt x="3726950" y="194546"/>
                  <a:pt x="3926856" y="490447"/>
                </a:cubicBezTo>
                <a:lnTo>
                  <a:pt x="3950454" y="533923"/>
                </a:lnTo>
                <a:lnTo>
                  <a:pt x="3974053" y="490447"/>
                </a:lnTo>
                <a:cubicBezTo>
                  <a:pt x="4173959" y="194546"/>
                  <a:pt x="4512496" y="0"/>
                  <a:pt x="4896472" y="0"/>
                </a:cubicBezTo>
                <a:cubicBezTo>
                  <a:pt x="5280448" y="0"/>
                  <a:pt x="5618986" y="194546"/>
                  <a:pt x="5818892" y="490447"/>
                </a:cubicBezTo>
                <a:lnTo>
                  <a:pt x="5842490" y="533923"/>
                </a:lnTo>
                <a:lnTo>
                  <a:pt x="5866089" y="490447"/>
                </a:lnTo>
                <a:cubicBezTo>
                  <a:pt x="6065995" y="194546"/>
                  <a:pt x="6404532" y="0"/>
                  <a:pt x="6788508" y="0"/>
                </a:cubicBezTo>
                <a:cubicBezTo>
                  <a:pt x="7172484" y="0"/>
                  <a:pt x="7511021" y="194546"/>
                  <a:pt x="7710928" y="490447"/>
                </a:cubicBezTo>
                <a:lnTo>
                  <a:pt x="7734526" y="533923"/>
                </a:lnTo>
                <a:lnTo>
                  <a:pt x="7758124" y="490447"/>
                </a:lnTo>
                <a:cubicBezTo>
                  <a:pt x="7958031" y="194546"/>
                  <a:pt x="8296568" y="0"/>
                  <a:pt x="8680544" y="0"/>
                </a:cubicBezTo>
                <a:cubicBezTo>
                  <a:pt x="9294906" y="0"/>
                  <a:pt x="9792944" y="498038"/>
                  <a:pt x="9792944" y="1112400"/>
                </a:cubicBezTo>
                <a:cubicBezTo>
                  <a:pt x="9792944" y="1726762"/>
                  <a:pt x="9294906" y="2224800"/>
                  <a:pt x="8680544" y="2224800"/>
                </a:cubicBezTo>
                <a:cubicBezTo>
                  <a:pt x="8296568" y="2224800"/>
                  <a:pt x="7958031" y="2030254"/>
                  <a:pt x="7758124" y="1734354"/>
                </a:cubicBezTo>
                <a:lnTo>
                  <a:pt x="7734526" y="1690877"/>
                </a:lnTo>
                <a:lnTo>
                  <a:pt x="7710928" y="1734354"/>
                </a:lnTo>
                <a:cubicBezTo>
                  <a:pt x="7511021" y="2030254"/>
                  <a:pt x="7172484" y="2224800"/>
                  <a:pt x="6788508" y="2224800"/>
                </a:cubicBezTo>
                <a:cubicBezTo>
                  <a:pt x="6404532" y="2224800"/>
                  <a:pt x="6065995" y="2030254"/>
                  <a:pt x="5866089" y="1734354"/>
                </a:cubicBezTo>
                <a:lnTo>
                  <a:pt x="5842490" y="1690877"/>
                </a:lnTo>
                <a:lnTo>
                  <a:pt x="5818892" y="1734354"/>
                </a:lnTo>
                <a:cubicBezTo>
                  <a:pt x="5618986" y="2030254"/>
                  <a:pt x="5280448" y="2224800"/>
                  <a:pt x="4896472" y="2224800"/>
                </a:cubicBezTo>
                <a:cubicBezTo>
                  <a:pt x="4512496" y="2224800"/>
                  <a:pt x="4173959" y="2030254"/>
                  <a:pt x="3974053" y="1734354"/>
                </a:cubicBezTo>
                <a:lnTo>
                  <a:pt x="3950454" y="1690877"/>
                </a:lnTo>
                <a:lnTo>
                  <a:pt x="3926856" y="1734354"/>
                </a:lnTo>
                <a:cubicBezTo>
                  <a:pt x="3726950" y="2030254"/>
                  <a:pt x="3388413" y="2224800"/>
                  <a:pt x="3004436" y="2224800"/>
                </a:cubicBezTo>
                <a:cubicBezTo>
                  <a:pt x="2620460" y="2224800"/>
                  <a:pt x="2281923" y="2030254"/>
                  <a:pt x="2082017" y="1734354"/>
                </a:cubicBezTo>
                <a:lnTo>
                  <a:pt x="2058418" y="1690877"/>
                </a:lnTo>
                <a:lnTo>
                  <a:pt x="2034820" y="1734354"/>
                </a:lnTo>
                <a:cubicBezTo>
                  <a:pt x="1834914" y="2030254"/>
                  <a:pt x="1496377" y="2224800"/>
                  <a:pt x="1112400" y="2224800"/>
                </a:cubicBezTo>
                <a:cubicBezTo>
                  <a:pt x="498038" y="2224800"/>
                  <a:pt x="0" y="1726762"/>
                  <a:pt x="0" y="1112400"/>
                </a:cubicBezTo>
                <a:cubicBezTo>
                  <a:pt x="0" y="498038"/>
                  <a:pt x="498038" y="0"/>
                  <a:pt x="111240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4076F13E-FBC3-789D-8146-231F83A7F722}"/>
              </a:ext>
            </a:extLst>
          </p:cNvPr>
          <p:cNvSpPr/>
          <p:nvPr/>
        </p:nvSpPr>
        <p:spPr>
          <a:xfrm flipV="1">
            <a:off x="1199528" y="8426592"/>
            <a:ext cx="9792944" cy="2221200"/>
          </a:xfrm>
          <a:custGeom>
            <a:avLst/>
            <a:gdLst>
              <a:gd name="connsiteX0" fmla="*/ 1112400 w 9792944"/>
              <a:gd name="connsiteY0" fmla="*/ 2224800 h 2224800"/>
              <a:gd name="connsiteX1" fmla="*/ 2224800 w 9792944"/>
              <a:gd name="connsiteY1" fmla="*/ 1112400 h 2224800"/>
              <a:gd name="connsiteX2" fmla="*/ 2226836 w 9792944"/>
              <a:gd name="connsiteY2" fmla="*/ 1112400 h 2224800"/>
              <a:gd name="connsiteX3" fmla="*/ 3004436 w 9792944"/>
              <a:gd name="connsiteY3" fmla="*/ 334800 h 2224800"/>
              <a:gd name="connsiteX4" fmla="*/ 3782036 w 9792944"/>
              <a:gd name="connsiteY4" fmla="*/ 1112400 h 2224800"/>
              <a:gd name="connsiteX5" fmla="*/ 3784072 w 9792944"/>
              <a:gd name="connsiteY5" fmla="*/ 1112400 h 2224800"/>
              <a:gd name="connsiteX6" fmla="*/ 4896472 w 9792944"/>
              <a:gd name="connsiteY6" fmla="*/ 2224800 h 2224800"/>
              <a:gd name="connsiteX7" fmla="*/ 6008872 w 9792944"/>
              <a:gd name="connsiteY7" fmla="*/ 1112400 h 2224800"/>
              <a:gd name="connsiteX8" fmla="*/ 6010908 w 9792944"/>
              <a:gd name="connsiteY8" fmla="*/ 1112400 h 2224800"/>
              <a:gd name="connsiteX9" fmla="*/ 6788508 w 9792944"/>
              <a:gd name="connsiteY9" fmla="*/ 334800 h 2224800"/>
              <a:gd name="connsiteX10" fmla="*/ 7566108 w 9792944"/>
              <a:gd name="connsiteY10" fmla="*/ 1112400 h 2224800"/>
              <a:gd name="connsiteX11" fmla="*/ 7568144 w 9792944"/>
              <a:gd name="connsiteY11" fmla="*/ 1112400 h 2224800"/>
              <a:gd name="connsiteX12" fmla="*/ 8680544 w 9792944"/>
              <a:gd name="connsiteY12" fmla="*/ 2224800 h 2224800"/>
              <a:gd name="connsiteX13" fmla="*/ 9792944 w 9792944"/>
              <a:gd name="connsiteY13" fmla="*/ 1112400 h 2224800"/>
              <a:gd name="connsiteX14" fmla="*/ 9458144 w 9792944"/>
              <a:gd name="connsiteY14" fmla="*/ 1112400 h 2224800"/>
              <a:gd name="connsiteX15" fmla="*/ 8680544 w 9792944"/>
              <a:gd name="connsiteY15" fmla="*/ 1890000 h 2224800"/>
              <a:gd name="connsiteX16" fmla="*/ 7902944 w 9792944"/>
              <a:gd name="connsiteY16" fmla="*/ 1112400 h 2224800"/>
              <a:gd name="connsiteX17" fmla="*/ 7900908 w 9792944"/>
              <a:gd name="connsiteY17" fmla="*/ 1112400 h 2224800"/>
              <a:gd name="connsiteX18" fmla="*/ 6788508 w 9792944"/>
              <a:gd name="connsiteY18" fmla="*/ 0 h 2224800"/>
              <a:gd name="connsiteX19" fmla="*/ 5676108 w 9792944"/>
              <a:gd name="connsiteY19" fmla="*/ 1112400 h 2224800"/>
              <a:gd name="connsiteX20" fmla="*/ 5674072 w 9792944"/>
              <a:gd name="connsiteY20" fmla="*/ 1112400 h 2224800"/>
              <a:gd name="connsiteX21" fmla="*/ 4896472 w 9792944"/>
              <a:gd name="connsiteY21" fmla="*/ 1890000 h 2224800"/>
              <a:gd name="connsiteX22" fmla="*/ 4118872 w 9792944"/>
              <a:gd name="connsiteY22" fmla="*/ 1112400 h 2224800"/>
              <a:gd name="connsiteX23" fmla="*/ 4116836 w 9792944"/>
              <a:gd name="connsiteY23" fmla="*/ 1112400 h 2224800"/>
              <a:gd name="connsiteX24" fmla="*/ 3004436 w 9792944"/>
              <a:gd name="connsiteY24" fmla="*/ 0 h 2224800"/>
              <a:gd name="connsiteX25" fmla="*/ 1892036 w 9792944"/>
              <a:gd name="connsiteY25" fmla="*/ 1112400 h 2224800"/>
              <a:gd name="connsiteX26" fmla="*/ 1890000 w 9792944"/>
              <a:gd name="connsiteY26" fmla="*/ 1112400 h 2224800"/>
              <a:gd name="connsiteX27" fmla="*/ 1112400 w 9792944"/>
              <a:gd name="connsiteY27" fmla="*/ 1890000 h 2224800"/>
              <a:gd name="connsiteX28" fmla="*/ 334800 w 9792944"/>
              <a:gd name="connsiteY28" fmla="*/ 1112400 h 2224800"/>
              <a:gd name="connsiteX29" fmla="*/ 0 w 9792944"/>
              <a:gd name="connsiteY29" fmla="*/ 1112400 h 2224800"/>
              <a:gd name="connsiteX30" fmla="*/ 1112400 w 9792944"/>
              <a:gd name="connsiteY30" fmla="*/ 2224800 h 222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792944" h="2224800">
                <a:moveTo>
                  <a:pt x="1112400" y="2224800"/>
                </a:moveTo>
                <a:cubicBezTo>
                  <a:pt x="1726762" y="2224800"/>
                  <a:pt x="2224800" y="1726762"/>
                  <a:pt x="2224800" y="1112400"/>
                </a:cubicBezTo>
                <a:lnTo>
                  <a:pt x="2226836" y="1112400"/>
                </a:lnTo>
                <a:cubicBezTo>
                  <a:pt x="2226836" y="682943"/>
                  <a:pt x="2574979" y="334800"/>
                  <a:pt x="3004436" y="334800"/>
                </a:cubicBezTo>
                <a:cubicBezTo>
                  <a:pt x="3433893" y="334800"/>
                  <a:pt x="3782036" y="682943"/>
                  <a:pt x="3782036" y="1112400"/>
                </a:cubicBezTo>
                <a:lnTo>
                  <a:pt x="3784072" y="1112400"/>
                </a:lnTo>
                <a:cubicBezTo>
                  <a:pt x="3784072" y="1726762"/>
                  <a:pt x="4282110" y="2224800"/>
                  <a:pt x="4896472" y="2224800"/>
                </a:cubicBezTo>
                <a:cubicBezTo>
                  <a:pt x="5510834" y="2224800"/>
                  <a:pt x="6008872" y="1726762"/>
                  <a:pt x="6008872" y="1112400"/>
                </a:cubicBezTo>
                <a:lnTo>
                  <a:pt x="6010908" y="1112400"/>
                </a:lnTo>
                <a:cubicBezTo>
                  <a:pt x="6010908" y="682943"/>
                  <a:pt x="6359051" y="334800"/>
                  <a:pt x="6788508" y="334800"/>
                </a:cubicBezTo>
                <a:cubicBezTo>
                  <a:pt x="7217965" y="334800"/>
                  <a:pt x="7566108" y="682943"/>
                  <a:pt x="7566108" y="1112400"/>
                </a:cubicBezTo>
                <a:lnTo>
                  <a:pt x="7568144" y="1112400"/>
                </a:lnTo>
                <a:cubicBezTo>
                  <a:pt x="7568144" y="1726762"/>
                  <a:pt x="8066182" y="2224800"/>
                  <a:pt x="8680544" y="2224800"/>
                </a:cubicBezTo>
                <a:cubicBezTo>
                  <a:pt x="9294906" y="2224800"/>
                  <a:pt x="9792944" y="1726762"/>
                  <a:pt x="9792944" y="1112400"/>
                </a:cubicBezTo>
                <a:lnTo>
                  <a:pt x="9458144" y="1112400"/>
                </a:lnTo>
                <a:cubicBezTo>
                  <a:pt x="9458144" y="1541857"/>
                  <a:pt x="9110001" y="1890000"/>
                  <a:pt x="8680544" y="1890000"/>
                </a:cubicBezTo>
                <a:cubicBezTo>
                  <a:pt x="8251087" y="1890000"/>
                  <a:pt x="7902944" y="1541857"/>
                  <a:pt x="7902944" y="1112400"/>
                </a:cubicBezTo>
                <a:lnTo>
                  <a:pt x="7900908" y="1112400"/>
                </a:lnTo>
                <a:cubicBezTo>
                  <a:pt x="7900908" y="498038"/>
                  <a:pt x="7402870" y="0"/>
                  <a:pt x="6788508" y="0"/>
                </a:cubicBezTo>
                <a:cubicBezTo>
                  <a:pt x="6174146" y="0"/>
                  <a:pt x="5676108" y="498038"/>
                  <a:pt x="5676108" y="1112400"/>
                </a:cubicBezTo>
                <a:lnTo>
                  <a:pt x="5674072" y="1112400"/>
                </a:lnTo>
                <a:cubicBezTo>
                  <a:pt x="5674072" y="1541857"/>
                  <a:pt x="5325929" y="1890000"/>
                  <a:pt x="4896472" y="1890000"/>
                </a:cubicBezTo>
                <a:cubicBezTo>
                  <a:pt x="4467015" y="1890000"/>
                  <a:pt x="4118872" y="1541857"/>
                  <a:pt x="4118872" y="1112400"/>
                </a:cubicBezTo>
                <a:lnTo>
                  <a:pt x="4116836" y="1112400"/>
                </a:lnTo>
                <a:cubicBezTo>
                  <a:pt x="4116836" y="498038"/>
                  <a:pt x="3618798" y="0"/>
                  <a:pt x="3004436" y="0"/>
                </a:cubicBezTo>
                <a:cubicBezTo>
                  <a:pt x="2390074" y="0"/>
                  <a:pt x="1892036" y="498038"/>
                  <a:pt x="1892036" y="1112400"/>
                </a:cubicBezTo>
                <a:lnTo>
                  <a:pt x="1890000" y="1112400"/>
                </a:lnTo>
                <a:cubicBezTo>
                  <a:pt x="1890000" y="1541857"/>
                  <a:pt x="1541857" y="1890000"/>
                  <a:pt x="1112400" y="1890000"/>
                </a:cubicBezTo>
                <a:cubicBezTo>
                  <a:pt x="682943" y="1890000"/>
                  <a:pt x="334800" y="1541857"/>
                  <a:pt x="334800" y="1112400"/>
                </a:cubicBezTo>
                <a:lnTo>
                  <a:pt x="0" y="1112400"/>
                </a:lnTo>
                <a:cubicBezTo>
                  <a:pt x="0" y="1726762"/>
                  <a:pt x="498038" y="2224800"/>
                  <a:pt x="1112400" y="2224800"/>
                </a:cubicBezTo>
                <a:close/>
              </a:path>
            </a:pathLst>
          </a:custGeom>
          <a:gradFill flip="none" rotWithShape="1">
            <a:gsLst>
              <a:gs pos="73000">
                <a:srgbClr val="FF26C0"/>
              </a:gs>
              <a:gs pos="45000">
                <a:srgbClr val="F45C22"/>
              </a:gs>
              <a:gs pos="30000">
                <a:srgbClr val="55B01D"/>
              </a:gs>
              <a:gs pos="8000">
                <a:srgbClr val="FFE452"/>
              </a:gs>
              <a:gs pos="97000">
                <a:srgbClr val="30118C"/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5AA6683-A3F3-DB19-71B4-0EFF028178A2}"/>
              </a:ext>
            </a:extLst>
          </p:cNvPr>
          <p:cNvSpPr/>
          <p:nvPr/>
        </p:nvSpPr>
        <p:spPr>
          <a:xfrm>
            <a:off x="1839952" y="9079992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355141" y="281375"/>
                </a:moveTo>
                <a:lnTo>
                  <a:pt x="355141" y="358613"/>
                </a:lnTo>
                <a:lnTo>
                  <a:pt x="420768" y="358613"/>
                </a:lnTo>
                <a:lnTo>
                  <a:pt x="420768" y="634752"/>
                </a:lnTo>
                <a:lnTo>
                  <a:pt x="520724" y="634752"/>
                </a:lnTo>
                <a:lnTo>
                  <a:pt x="520724" y="281375"/>
                </a:ln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FFE4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983859C-5E4B-FFD3-EC40-6425300D1CB9}"/>
              </a:ext>
            </a:extLst>
          </p:cNvPr>
          <p:cNvSpPr/>
          <p:nvPr/>
        </p:nvSpPr>
        <p:spPr>
          <a:xfrm>
            <a:off x="3725866" y="9079992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62824" y="274307"/>
                </a:moveTo>
                <a:cubicBezTo>
                  <a:pt x="428160" y="274307"/>
                  <a:pt x="398375" y="281038"/>
                  <a:pt x="373470" y="294500"/>
                </a:cubicBezTo>
                <a:cubicBezTo>
                  <a:pt x="348566" y="307962"/>
                  <a:pt x="329551" y="325799"/>
                  <a:pt x="316425" y="348012"/>
                </a:cubicBezTo>
                <a:lnTo>
                  <a:pt x="390634" y="389407"/>
                </a:lnTo>
                <a:cubicBezTo>
                  <a:pt x="397702" y="377964"/>
                  <a:pt x="406789" y="369382"/>
                  <a:pt x="417895" y="363661"/>
                </a:cubicBezTo>
                <a:cubicBezTo>
                  <a:pt x="429001" y="357940"/>
                  <a:pt x="440949" y="355079"/>
                  <a:pt x="453738" y="355079"/>
                </a:cubicBezTo>
                <a:cubicBezTo>
                  <a:pt x="468882" y="355079"/>
                  <a:pt x="480241" y="358276"/>
                  <a:pt x="487813" y="364671"/>
                </a:cubicBezTo>
                <a:cubicBezTo>
                  <a:pt x="495386" y="371065"/>
                  <a:pt x="499172" y="379984"/>
                  <a:pt x="499172" y="391426"/>
                </a:cubicBezTo>
                <a:cubicBezTo>
                  <a:pt x="499172" y="396138"/>
                  <a:pt x="498415" y="401271"/>
                  <a:pt x="496900" y="406824"/>
                </a:cubicBezTo>
                <a:cubicBezTo>
                  <a:pt x="495386" y="412377"/>
                  <a:pt x="492357" y="418519"/>
                  <a:pt x="487813" y="425250"/>
                </a:cubicBezTo>
                <a:cubicBezTo>
                  <a:pt x="483270" y="431981"/>
                  <a:pt x="476287" y="439721"/>
                  <a:pt x="466863" y="448472"/>
                </a:cubicBezTo>
                <a:lnTo>
                  <a:pt x="334599" y="572154"/>
                </a:lnTo>
                <a:lnTo>
                  <a:pt x="334599" y="634752"/>
                </a:lnTo>
                <a:lnTo>
                  <a:pt x="609729" y="634752"/>
                </a:lnTo>
                <a:lnTo>
                  <a:pt x="609729" y="555495"/>
                </a:lnTo>
                <a:lnTo>
                  <a:pt x="473342" y="555495"/>
                </a:lnTo>
                <a:lnTo>
                  <a:pt x="540063" y="493906"/>
                </a:lnTo>
                <a:cubicBezTo>
                  <a:pt x="556890" y="478425"/>
                  <a:pt x="569595" y="464374"/>
                  <a:pt x="578177" y="451753"/>
                </a:cubicBezTo>
                <a:cubicBezTo>
                  <a:pt x="586759" y="439132"/>
                  <a:pt x="592565" y="427185"/>
                  <a:pt x="595594" y="415910"/>
                </a:cubicBezTo>
                <a:cubicBezTo>
                  <a:pt x="598622" y="404636"/>
                  <a:pt x="600137" y="393278"/>
                  <a:pt x="600137" y="381835"/>
                </a:cubicBezTo>
                <a:cubicBezTo>
                  <a:pt x="600137" y="359959"/>
                  <a:pt x="594331" y="340944"/>
                  <a:pt x="582720" y="324790"/>
                </a:cubicBezTo>
                <a:cubicBezTo>
                  <a:pt x="571109" y="308635"/>
                  <a:pt x="555039" y="296183"/>
                  <a:pt x="534510" y="287433"/>
                </a:cubicBezTo>
                <a:cubicBezTo>
                  <a:pt x="513980" y="278682"/>
                  <a:pt x="490085" y="274307"/>
                  <a:pt x="462824" y="274307"/>
                </a:cubicBez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55B0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6CA2004-2D26-0E44-C3FE-208DB00B734F}"/>
              </a:ext>
            </a:extLst>
          </p:cNvPr>
          <p:cNvSpPr/>
          <p:nvPr/>
        </p:nvSpPr>
        <p:spPr>
          <a:xfrm>
            <a:off x="5638800" y="9079992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335609" y="281375"/>
                </a:moveTo>
                <a:lnTo>
                  <a:pt x="335609" y="358613"/>
                </a:lnTo>
                <a:lnTo>
                  <a:pt x="474953" y="358613"/>
                </a:lnTo>
                <a:lnTo>
                  <a:pt x="411837" y="426764"/>
                </a:lnTo>
                <a:lnTo>
                  <a:pt x="411837" y="489867"/>
                </a:lnTo>
                <a:lnTo>
                  <a:pt x="453738" y="489867"/>
                </a:lnTo>
                <a:cubicBezTo>
                  <a:pt x="472921" y="489867"/>
                  <a:pt x="486720" y="492980"/>
                  <a:pt x="495133" y="499207"/>
                </a:cubicBezTo>
                <a:cubicBezTo>
                  <a:pt x="503547" y="505433"/>
                  <a:pt x="507754" y="513762"/>
                  <a:pt x="507754" y="524195"/>
                </a:cubicBezTo>
                <a:cubicBezTo>
                  <a:pt x="507754" y="535975"/>
                  <a:pt x="502706" y="545062"/>
                  <a:pt x="492609" y="551456"/>
                </a:cubicBezTo>
                <a:cubicBezTo>
                  <a:pt x="482513" y="557850"/>
                  <a:pt x="468882" y="561048"/>
                  <a:pt x="451718" y="561048"/>
                </a:cubicBezTo>
                <a:cubicBezTo>
                  <a:pt x="435227" y="561048"/>
                  <a:pt x="418316" y="558524"/>
                  <a:pt x="400983" y="553475"/>
                </a:cubicBezTo>
                <a:cubicBezTo>
                  <a:pt x="383651" y="548427"/>
                  <a:pt x="367917" y="541191"/>
                  <a:pt x="353782" y="531768"/>
                </a:cubicBezTo>
                <a:lnTo>
                  <a:pt x="317435" y="606987"/>
                </a:lnTo>
                <a:cubicBezTo>
                  <a:pt x="335609" y="618093"/>
                  <a:pt x="356895" y="626675"/>
                  <a:pt x="381295" y="632733"/>
                </a:cubicBezTo>
                <a:cubicBezTo>
                  <a:pt x="405695" y="638791"/>
                  <a:pt x="430179" y="641820"/>
                  <a:pt x="454747" y="641820"/>
                </a:cubicBezTo>
                <a:cubicBezTo>
                  <a:pt x="490422" y="641820"/>
                  <a:pt x="519533" y="636182"/>
                  <a:pt x="542082" y="624908"/>
                </a:cubicBezTo>
                <a:cubicBezTo>
                  <a:pt x="564631" y="613634"/>
                  <a:pt x="581374" y="599078"/>
                  <a:pt x="592312" y="581241"/>
                </a:cubicBezTo>
                <a:cubicBezTo>
                  <a:pt x="603250" y="563404"/>
                  <a:pt x="608719" y="544388"/>
                  <a:pt x="608719" y="524195"/>
                </a:cubicBezTo>
                <a:cubicBezTo>
                  <a:pt x="608719" y="493233"/>
                  <a:pt x="597360" y="467907"/>
                  <a:pt x="574643" y="448219"/>
                </a:cubicBezTo>
                <a:cubicBezTo>
                  <a:pt x="563285" y="438375"/>
                  <a:pt x="549255" y="430992"/>
                  <a:pt x="532553" y="426070"/>
                </a:cubicBezTo>
                <a:lnTo>
                  <a:pt x="517813" y="423053"/>
                </a:lnTo>
                <a:lnTo>
                  <a:pt x="591050" y="343973"/>
                </a:lnTo>
                <a:lnTo>
                  <a:pt x="591050" y="281375"/>
                </a:ln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F45C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86184B5-0FE3-30CD-FAFA-BBFA1D99D4C8}"/>
              </a:ext>
            </a:extLst>
          </p:cNvPr>
          <p:cNvSpPr/>
          <p:nvPr/>
        </p:nvSpPr>
        <p:spPr>
          <a:xfrm>
            <a:off x="7537433" y="9079992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32587" y="270485"/>
                </a:moveTo>
                <a:lnTo>
                  <a:pt x="274072" y="491093"/>
                </a:lnTo>
                <a:lnTo>
                  <a:pt x="274072" y="556216"/>
                </a:lnTo>
                <a:lnTo>
                  <a:pt x="460857" y="556216"/>
                </a:lnTo>
                <a:lnTo>
                  <a:pt x="460857" y="623862"/>
                </a:lnTo>
                <a:lnTo>
                  <a:pt x="558288" y="623862"/>
                </a:lnTo>
                <a:lnTo>
                  <a:pt x="558288" y="556216"/>
                </a:lnTo>
                <a:lnTo>
                  <a:pt x="610790" y="556216"/>
                </a:lnTo>
                <a:lnTo>
                  <a:pt x="610790" y="476958"/>
                </a:lnTo>
                <a:lnTo>
                  <a:pt x="558288" y="476958"/>
                </a:lnTo>
                <a:lnTo>
                  <a:pt x="558288" y="416884"/>
                </a:lnTo>
                <a:lnTo>
                  <a:pt x="463886" y="416884"/>
                </a:lnTo>
                <a:lnTo>
                  <a:pt x="463886" y="476958"/>
                </a:lnTo>
                <a:lnTo>
                  <a:pt x="391970" y="476958"/>
                </a:lnTo>
                <a:lnTo>
                  <a:pt x="536076" y="270485"/>
                </a:ln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FF26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10AA687-C544-60AF-C872-F9229BE54762}"/>
              </a:ext>
            </a:extLst>
          </p:cNvPr>
          <p:cNvSpPr/>
          <p:nvPr/>
        </p:nvSpPr>
        <p:spPr>
          <a:xfrm>
            <a:off x="9404329" y="9069102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348269" y="292265"/>
                </a:moveTo>
                <a:lnTo>
                  <a:pt x="330600" y="498738"/>
                </a:lnTo>
                <a:lnTo>
                  <a:pt x="426516" y="498738"/>
                </a:lnTo>
                <a:cubicBezTo>
                  <a:pt x="444690" y="498738"/>
                  <a:pt x="458657" y="500168"/>
                  <a:pt x="468417" y="503029"/>
                </a:cubicBezTo>
                <a:cubicBezTo>
                  <a:pt x="478177" y="505890"/>
                  <a:pt x="485076" y="510097"/>
                  <a:pt x="489115" y="515650"/>
                </a:cubicBezTo>
                <a:cubicBezTo>
                  <a:pt x="493153" y="521203"/>
                  <a:pt x="495173" y="527513"/>
                  <a:pt x="495173" y="534581"/>
                </a:cubicBezTo>
                <a:cubicBezTo>
                  <a:pt x="495173" y="546360"/>
                  <a:pt x="489956" y="555531"/>
                  <a:pt x="479523" y="562094"/>
                </a:cubicBezTo>
                <a:cubicBezTo>
                  <a:pt x="469090" y="568656"/>
                  <a:pt x="455460" y="571938"/>
                  <a:pt x="438632" y="571938"/>
                </a:cubicBezTo>
                <a:cubicBezTo>
                  <a:pt x="421805" y="571938"/>
                  <a:pt x="404893" y="569414"/>
                  <a:pt x="387897" y="564365"/>
                </a:cubicBezTo>
                <a:cubicBezTo>
                  <a:pt x="370902" y="559317"/>
                  <a:pt x="355168" y="552081"/>
                  <a:pt x="340696" y="542658"/>
                </a:cubicBezTo>
                <a:lnTo>
                  <a:pt x="304854" y="617877"/>
                </a:lnTo>
                <a:cubicBezTo>
                  <a:pt x="322691" y="628983"/>
                  <a:pt x="343893" y="637565"/>
                  <a:pt x="368462" y="643623"/>
                </a:cubicBezTo>
                <a:cubicBezTo>
                  <a:pt x="393030" y="649681"/>
                  <a:pt x="417430" y="652710"/>
                  <a:pt x="441661" y="652710"/>
                </a:cubicBezTo>
                <a:cubicBezTo>
                  <a:pt x="477335" y="652710"/>
                  <a:pt x="506447" y="646988"/>
                  <a:pt x="528996" y="635546"/>
                </a:cubicBezTo>
                <a:cubicBezTo>
                  <a:pt x="551545" y="624103"/>
                  <a:pt x="568288" y="609211"/>
                  <a:pt x="579226" y="590869"/>
                </a:cubicBezTo>
                <a:cubicBezTo>
                  <a:pt x="590164" y="572527"/>
                  <a:pt x="595633" y="552923"/>
                  <a:pt x="595633" y="532057"/>
                </a:cubicBezTo>
                <a:cubicBezTo>
                  <a:pt x="595633" y="511190"/>
                  <a:pt x="590753" y="492428"/>
                  <a:pt x="580993" y="475769"/>
                </a:cubicBezTo>
                <a:cubicBezTo>
                  <a:pt x="571233" y="459109"/>
                  <a:pt x="555752" y="445816"/>
                  <a:pt x="534549" y="435887"/>
                </a:cubicBezTo>
                <a:cubicBezTo>
                  <a:pt x="513346" y="425959"/>
                  <a:pt x="485244" y="420995"/>
                  <a:pt x="450243" y="420995"/>
                </a:cubicBezTo>
                <a:lnTo>
                  <a:pt x="426643" y="420995"/>
                </a:lnTo>
                <a:lnTo>
                  <a:pt x="430934" y="369503"/>
                </a:lnTo>
                <a:lnTo>
                  <a:pt x="573421" y="369503"/>
                </a:lnTo>
                <a:lnTo>
                  <a:pt x="573421" y="292265"/>
                </a:ln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301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Google Shape;307;p42">
            <a:extLst>
              <a:ext uri="{FF2B5EF4-FFF2-40B4-BE49-F238E27FC236}">
                <a16:creationId xmlns:a16="http://schemas.microsoft.com/office/drawing/2014/main" id="{11E5E353-53C1-162B-BA7D-73027EBD016F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KEY INSIGHTS</a:t>
            </a:r>
            <a:endParaRPr dirty="0">
              <a:sym typeface="Oswald"/>
            </a:endParaRPr>
          </a:p>
        </p:txBody>
      </p:sp>
      <p:sp>
        <p:nvSpPr>
          <p:cNvPr id="17" name="Google Shape;307;p42">
            <a:extLst>
              <a:ext uri="{FF2B5EF4-FFF2-40B4-BE49-F238E27FC236}">
                <a16:creationId xmlns:a16="http://schemas.microsoft.com/office/drawing/2014/main" id="{0BB9506D-D51D-9215-A01E-1CF62C7BA187}"/>
              </a:ext>
            </a:extLst>
          </p:cNvPr>
          <p:cNvSpPr txBox="1"/>
          <p:nvPr/>
        </p:nvSpPr>
        <p:spPr>
          <a:xfrm>
            <a:off x="2676000" y="773737"/>
            <a:ext cx="6840000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SUMMARY OF ANALYTICAL RESULTS</a:t>
            </a:r>
          </a:p>
        </p:txBody>
      </p:sp>
      <p:sp>
        <p:nvSpPr>
          <p:cNvPr id="14" name="Google Shape;307;p42">
            <a:extLst>
              <a:ext uri="{FF2B5EF4-FFF2-40B4-BE49-F238E27FC236}">
                <a16:creationId xmlns:a16="http://schemas.microsoft.com/office/drawing/2014/main" id="{B7C703AA-89E5-7832-A038-37AF98098834}"/>
              </a:ext>
            </a:extLst>
          </p:cNvPr>
          <p:cNvSpPr txBox="1"/>
          <p:nvPr/>
        </p:nvSpPr>
        <p:spPr>
          <a:xfrm>
            <a:off x="3809702" y="-1889464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KEY RECOMMENDATIONS</a:t>
            </a:r>
          </a:p>
        </p:txBody>
      </p:sp>
      <p:sp>
        <p:nvSpPr>
          <p:cNvPr id="15" name="Google Shape;307;p42">
            <a:extLst>
              <a:ext uri="{FF2B5EF4-FFF2-40B4-BE49-F238E27FC236}">
                <a16:creationId xmlns:a16="http://schemas.microsoft.com/office/drawing/2014/main" id="{AD43E706-E596-1A2B-C2C6-6B75CD88E2D3}"/>
              </a:ext>
            </a:extLst>
          </p:cNvPr>
          <p:cNvSpPr txBox="1"/>
          <p:nvPr/>
        </p:nvSpPr>
        <p:spPr>
          <a:xfrm>
            <a:off x="2828400" y="-1429134"/>
            <a:ext cx="6840000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FOR CREATORS</a:t>
            </a:r>
          </a:p>
        </p:txBody>
      </p:sp>
    </p:spTree>
    <p:extLst>
      <p:ext uri="{BB962C8B-B14F-4D97-AF65-F5344CB8AC3E}">
        <p14:creationId xmlns:p14="http://schemas.microsoft.com/office/powerpoint/2010/main" val="3705880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20568A0-27B0-8F98-D290-92A9F34CA6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FA55E1C1-E88C-0B83-DBA2-E40F8898B458}"/>
              </a:ext>
            </a:extLst>
          </p:cNvPr>
          <p:cNvSpPr/>
          <p:nvPr/>
        </p:nvSpPr>
        <p:spPr>
          <a:xfrm>
            <a:off x="1199528" y="2765481"/>
            <a:ext cx="9792944" cy="2224800"/>
          </a:xfrm>
          <a:custGeom>
            <a:avLst/>
            <a:gdLst>
              <a:gd name="connsiteX0" fmla="*/ 8680544 w 9792944"/>
              <a:gd name="connsiteY0" fmla="*/ 334800 h 2224800"/>
              <a:gd name="connsiteX1" fmla="*/ 7902944 w 9792944"/>
              <a:gd name="connsiteY1" fmla="*/ 1112400 h 2224800"/>
              <a:gd name="connsiteX2" fmla="*/ 8680544 w 9792944"/>
              <a:gd name="connsiteY2" fmla="*/ 1890000 h 2224800"/>
              <a:gd name="connsiteX3" fmla="*/ 9458144 w 9792944"/>
              <a:gd name="connsiteY3" fmla="*/ 1112400 h 2224800"/>
              <a:gd name="connsiteX4" fmla="*/ 8680544 w 9792944"/>
              <a:gd name="connsiteY4" fmla="*/ 334800 h 2224800"/>
              <a:gd name="connsiteX5" fmla="*/ 6788508 w 9792944"/>
              <a:gd name="connsiteY5" fmla="*/ 334800 h 2224800"/>
              <a:gd name="connsiteX6" fmla="*/ 6010908 w 9792944"/>
              <a:gd name="connsiteY6" fmla="*/ 1112400 h 2224800"/>
              <a:gd name="connsiteX7" fmla="*/ 6788508 w 9792944"/>
              <a:gd name="connsiteY7" fmla="*/ 1890000 h 2224800"/>
              <a:gd name="connsiteX8" fmla="*/ 7566108 w 9792944"/>
              <a:gd name="connsiteY8" fmla="*/ 1112400 h 2224800"/>
              <a:gd name="connsiteX9" fmla="*/ 6788508 w 9792944"/>
              <a:gd name="connsiteY9" fmla="*/ 334800 h 2224800"/>
              <a:gd name="connsiteX10" fmla="*/ 4896472 w 9792944"/>
              <a:gd name="connsiteY10" fmla="*/ 334800 h 2224800"/>
              <a:gd name="connsiteX11" fmla="*/ 4118872 w 9792944"/>
              <a:gd name="connsiteY11" fmla="*/ 1112400 h 2224800"/>
              <a:gd name="connsiteX12" fmla="*/ 4896472 w 9792944"/>
              <a:gd name="connsiteY12" fmla="*/ 1890000 h 2224800"/>
              <a:gd name="connsiteX13" fmla="*/ 5674072 w 9792944"/>
              <a:gd name="connsiteY13" fmla="*/ 1112400 h 2224800"/>
              <a:gd name="connsiteX14" fmla="*/ 4896472 w 9792944"/>
              <a:gd name="connsiteY14" fmla="*/ 334800 h 2224800"/>
              <a:gd name="connsiteX15" fmla="*/ 3004436 w 9792944"/>
              <a:gd name="connsiteY15" fmla="*/ 334800 h 2224800"/>
              <a:gd name="connsiteX16" fmla="*/ 2226836 w 9792944"/>
              <a:gd name="connsiteY16" fmla="*/ 1112400 h 2224800"/>
              <a:gd name="connsiteX17" fmla="*/ 3004436 w 9792944"/>
              <a:gd name="connsiteY17" fmla="*/ 1890000 h 2224800"/>
              <a:gd name="connsiteX18" fmla="*/ 3782036 w 9792944"/>
              <a:gd name="connsiteY18" fmla="*/ 1112400 h 2224800"/>
              <a:gd name="connsiteX19" fmla="*/ 3004436 w 9792944"/>
              <a:gd name="connsiteY19" fmla="*/ 334800 h 2224800"/>
              <a:gd name="connsiteX20" fmla="*/ 1112400 w 9792944"/>
              <a:gd name="connsiteY20" fmla="*/ 334800 h 2224800"/>
              <a:gd name="connsiteX21" fmla="*/ 334800 w 9792944"/>
              <a:gd name="connsiteY21" fmla="*/ 1112400 h 2224800"/>
              <a:gd name="connsiteX22" fmla="*/ 1112400 w 9792944"/>
              <a:gd name="connsiteY22" fmla="*/ 1890000 h 2224800"/>
              <a:gd name="connsiteX23" fmla="*/ 1890000 w 9792944"/>
              <a:gd name="connsiteY23" fmla="*/ 1112400 h 2224800"/>
              <a:gd name="connsiteX24" fmla="*/ 1112400 w 9792944"/>
              <a:gd name="connsiteY24" fmla="*/ 334800 h 2224800"/>
              <a:gd name="connsiteX25" fmla="*/ 1112400 w 9792944"/>
              <a:gd name="connsiteY25" fmla="*/ 0 h 2224800"/>
              <a:gd name="connsiteX26" fmla="*/ 2034820 w 9792944"/>
              <a:gd name="connsiteY26" fmla="*/ 490447 h 2224800"/>
              <a:gd name="connsiteX27" fmla="*/ 2058418 w 9792944"/>
              <a:gd name="connsiteY27" fmla="*/ 533923 h 2224800"/>
              <a:gd name="connsiteX28" fmla="*/ 2082017 w 9792944"/>
              <a:gd name="connsiteY28" fmla="*/ 490447 h 2224800"/>
              <a:gd name="connsiteX29" fmla="*/ 3004436 w 9792944"/>
              <a:gd name="connsiteY29" fmla="*/ 0 h 2224800"/>
              <a:gd name="connsiteX30" fmla="*/ 3926856 w 9792944"/>
              <a:gd name="connsiteY30" fmla="*/ 490447 h 2224800"/>
              <a:gd name="connsiteX31" fmla="*/ 3950454 w 9792944"/>
              <a:gd name="connsiteY31" fmla="*/ 533923 h 2224800"/>
              <a:gd name="connsiteX32" fmla="*/ 3974053 w 9792944"/>
              <a:gd name="connsiteY32" fmla="*/ 490447 h 2224800"/>
              <a:gd name="connsiteX33" fmla="*/ 4896472 w 9792944"/>
              <a:gd name="connsiteY33" fmla="*/ 0 h 2224800"/>
              <a:gd name="connsiteX34" fmla="*/ 5818892 w 9792944"/>
              <a:gd name="connsiteY34" fmla="*/ 490447 h 2224800"/>
              <a:gd name="connsiteX35" fmla="*/ 5842490 w 9792944"/>
              <a:gd name="connsiteY35" fmla="*/ 533923 h 2224800"/>
              <a:gd name="connsiteX36" fmla="*/ 5866089 w 9792944"/>
              <a:gd name="connsiteY36" fmla="*/ 490447 h 2224800"/>
              <a:gd name="connsiteX37" fmla="*/ 6788508 w 9792944"/>
              <a:gd name="connsiteY37" fmla="*/ 0 h 2224800"/>
              <a:gd name="connsiteX38" fmla="*/ 7710928 w 9792944"/>
              <a:gd name="connsiteY38" fmla="*/ 490447 h 2224800"/>
              <a:gd name="connsiteX39" fmla="*/ 7734526 w 9792944"/>
              <a:gd name="connsiteY39" fmla="*/ 533923 h 2224800"/>
              <a:gd name="connsiteX40" fmla="*/ 7758124 w 9792944"/>
              <a:gd name="connsiteY40" fmla="*/ 490447 h 2224800"/>
              <a:gd name="connsiteX41" fmla="*/ 8680544 w 9792944"/>
              <a:gd name="connsiteY41" fmla="*/ 0 h 2224800"/>
              <a:gd name="connsiteX42" fmla="*/ 9792944 w 9792944"/>
              <a:gd name="connsiteY42" fmla="*/ 1112400 h 2224800"/>
              <a:gd name="connsiteX43" fmla="*/ 8680544 w 9792944"/>
              <a:gd name="connsiteY43" fmla="*/ 2224800 h 2224800"/>
              <a:gd name="connsiteX44" fmla="*/ 7758124 w 9792944"/>
              <a:gd name="connsiteY44" fmla="*/ 1734354 h 2224800"/>
              <a:gd name="connsiteX45" fmla="*/ 7734526 w 9792944"/>
              <a:gd name="connsiteY45" fmla="*/ 1690877 h 2224800"/>
              <a:gd name="connsiteX46" fmla="*/ 7710928 w 9792944"/>
              <a:gd name="connsiteY46" fmla="*/ 1734354 h 2224800"/>
              <a:gd name="connsiteX47" fmla="*/ 6788508 w 9792944"/>
              <a:gd name="connsiteY47" fmla="*/ 2224800 h 2224800"/>
              <a:gd name="connsiteX48" fmla="*/ 5866089 w 9792944"/>
              <a:gd name="connsiteY48" fmla="*/ 1734354 h 2224800"/>
              <a:gd name="connsiteX49" fmla="*/ 5842490 w 9792944"/>
              <a:gd name="connsiteY49" fmla="*/ 1690877 h 2224800"/>
              <a:gd name="connsiteX50" fmla="*/ 5818892 w 9792944"/>
              <a:gd name="connsiteY50" fmla="*/ 1734354 h 2224800"/>
              <a:gd name="connsiteX51" fmla="*/ 4896472 w 9792944"/>
              <a:gd name="connsiteY51" fmla="*/ 2224800 h 2224800"/>
              <a:gd name="connsiteX52" fmla="*/ 3974053 w 9792944"/>
              <a:gd name="connsiteY52" fmla="*/ 1734354 h 2224800"/>
              <a:gd name="connsiteX53" fmla="*/ 3950454 w 9792944"/>
              <a:gd name="connsiteY53" fmla="*/ 1690877 h 2224800"/>
              <a:gd name="connsiteX54" fmla="*/ 3926856 w 9792944"/>
              <a:gd name="connsiteY54" fmla="*/ 1734354 h 2224800"/>
              <a:gd name="connsiteX55" fmla="*/ 3004436 w 9792944"/>
              <a:gd name="connsiteY55" fmla="*/ 2224800 h 2224800"/>
              <a:gd name="connsiteX56" fmla="*/ 2082017 w 9792944"/>
              <a:gd name="connsiteY56" fmla="*/ 1734354 h 2224800"/>
              <a:gd name="connsiteX57" fmla="*/ 2058418 w 9792944"/>
              <a:gd name="connsiteY57" fmla="*/ 1690877 h 2224800"/>
              <a:gd name="connsiteX58" fmla="*/ 2034820 w 9792944"/>
              <a:gd name="connsiteY58" fmla="*/ 1734354 h 2224800"/>
              <a:gd name="connsiteX59" fmla="*/ 1112400 w 9792944"/>
              <a:gd name="connsiteY59" fmla="*/ 2224800 h 2224800"/>
              <a:gd name="connsiteX60" fmla="*/ 0 w 9792944"/>
              <a:gd name="connsiteY60" fmla="*/ 1112400 h 2224800"/>
              <a:gd name="connsiteX61" fmla="*/ 1112400 w 9792944"/>
              <a:gd name="connsiteY61" fmla="*/ 0 h 222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9792944" h="2224800">
                <a:moveTo>
                  <a:pt x="8680544" y="334800"/>
                </a:moveTo>
                <a:cubicBezTo>
                  <a:pt x="8251087" y="334800"/>
                  <a:pt x="7902944" y="682943"/>
                  <a:pt x="7902944" y="1112400"/>
                </a:cubicBezTo>
                <a:cubicBezTo>
                  <a:pt x="7902944" y="1541857"/>
                  <a:pt x="8251087" y="1890000"/>
                  <a:pt x="8680544" y="1890000"/>
                </a:cubicBezTo>
                <a:cubicBezTo>
                  <a:pt x="9110001" y="1890000"/>
                  <a:pt x="9458144" y="1541857"/>
                  <a:pt x="9458144" y="1112400"/>
                </a:cubicBezTo>
                <a:cubicBezTo>
                  <a:pt x="9458144" y="682943"/>
                  <a:pt x="9110001" y="334800"/>
                  <a:pt x="8680544" y="334800"/>
                </a:cubicBezTo>
                <a:close/>
                <a:moveTo>
                  <a:pt x="6788508" y="334800"/>
                </a:moveTo>
                <a:cubicBezTo>
                  <a:pt x="6359051" y="334800"/>
                  <a:pt x="6010908" y="682943"/>
                  <a:pt x="6010908" y="1112400"/>
                </a:cubicBezTo>
                <a:cubicBezTo>
                  <a:pt x="6010908" y="1541857"/>
                  <a:pt x="6359051" y="1890000"/>
                  <a:pt x="6788508" y="1890000"/>
                </a:cubicBezTo>
                <a:cubicBezTo>
                  <a:pt x="7217965" y="1890000"/>
                  <a:pt x="7566108" y="1541857"/>
                  <a:pt x="7566108" y="1112400"/>
                </a:cubicBezTo>
                <a:cubicBezTo>
                  <a:pt x="7566108" y="682943"/>
                  <a:pt x="7217965" y="334800"/>
                  <a:pt x="6788508" y="334800"/>
                </a:cubicBezTo>
                <a:close/>
                <a:moveTo>
                  <a:pt x="4896472" y="334800"/>
                </a:moveTo>
                <a:cubicBezTo>
                  <a:pt x="4467015" y="334800"/>
                  <a:pt x="4118872" y="682943"/>
                  <a:pt x="4118872" y="1112400"/>
                </a:cubicBezTo>
                <a:cubicBezTo>
                  <a:pt x="4118872" y="1541857"/>
                  <a:pt x="4467015" y="1890000"/>
                  <a:pt x="4896472" y="1890000"/>
                </a:cubicBezTo>
                <a:cubicBezTo>
                  <a:pt x="5325929" y="1890000"/>
                  <a:pt x="5674072" y="1541857"/>
                  <a:pt x="5674072" y="1112400"/>
                </a:cubicBezTo>
                <a:cubicBezTo>
                  <a:pt x="5674072" y="682943"/>
                  <a:pt x="5325929" y="334800"/>
                  <a:pt x="4896472" y="334800"/>
                </a:cubicBezTo>
                <a:close/>
                <a:moveTo>
                  <a:pt x="3004436" y="334800"/>
                </a:moveTo>
                <a:cubicBezTo>
                  <a:pt x="2574979" y="334800"/>
                  <a:pt x="2226836" y="682943"/>
                  <a:pt x="2226836" y="1112400"/>
                </a:cubicBezTo>
                <a:cubicBezTo>
                  <a:pt x="2226836" y="1541857"/>
                  <a:pt x="2574979" y="1890000"/>
                  <a:pt x="3004436" y="1890000"/>
                </a:cubicBezTo>
                <a:cubicBezTo>
                  <a:pt x="3433893" y="1890000"/>
                  <a:pt x="3782036" y="1541857"/>
                  <a:pt x="3782036" y="1112400"/>
                </a:cubicBezTo>
                <a:cubicBezTo>
                  <a:pt x="3782036" y="682943"/>
                  <a:pt x="3433893" y="334800"/>
                  <a:pt x="3004436" y="334800"/>
                </a:cubicBezTo>
                <a:close/>
                <a:moveTo>
                  <a:pt x="1112400" y="334800"/>
                </a:moveTo>
                <a:cubicBezTo>
                  <a:pt x="682943" y="334800"/>
                  <a:pt x="334800" y="682943"/>
                  <a:pt x="334800" y="1112400"/>
                </a:cubicBezTo>
                <a:cubicBezTo>
                  <a:pt x="334800" y="1541857"/>
                  <a:pt x="682943" y="1890000"/>
                  <a:pt x="1112400" y="1890000"/>
                </a:cubicBezTo>
                <a:cubicBezTo>
                  <a:pt x="1541857" y="1890000"/>
                  <a:pt x="1890000" y="1541857"/>
                  <a:pt x="1890000" y="1112400"/>
                </a:cubicBezTo>
                <a:cubicBezTo>
                  <a:pt x="1890000" y="682943"/>
                  <a:pt x="1541857" y="334800"/>
                  <a:pt x="1112400" y="334800"/>
                </a:cubicBezTo>
                <a:close/>
                <a:moveTo>
                  <a:pt x="1112400" y="0"/>
                </a:moveTo>
                <a:cubicBezTo>
                  <a:pt x="1496377" y="0"/>
                  <a:pt x="1834914" y="194546"/>
                  <a:pt x="2034820" y="490447"/>
                </a:cubicBezTo>
                <a:lnTo>
                  <a:pt x="2058418" y="533923"/>
                </a:lnTo>
                <a:lnTo>
                  <a:pt x="2082017" y="490447"/>
                </a:lnTo>
                <a:cubicBezTo>
                  <a:pt x="2281923" y="194546"/>
                  <a:pt x="2620460" y="0"/>
                  <a:pt x="3004436" y="0"/>
                </a:cubicBezTo>
                <a:cubicBezTo>
                  <a:pt x="3388413" y="0"/>
                  <a:pt x="3726950" y="194546"/>
                  <a:pt x="3926856" y="490447"/>
                </a:cubicBezTo>
                <a:lnTo>
                  <a:pt x="3950454" y="533923"/>
                </a:lnTo>
                <a:lnTo>
                  <a:pt x="3974053" y="490447"/>
                </a:lnTo>
                <a:cubicBezTo>
                  <a:pt x="4173959" y="194546"/>
                  <a:pt x="4512496" y="0"/>
                  <a:pt x="4896472" y="0"/>
                </a:cubicBezTo>
                <a:cubicBezTo>
                  <a:pt x="5280448" y="0"/>
                  <a:pt x="5618986" y="194546"/>
                  <a:pt x="5818892" y="490447"/>
                </a:cubicBezTo>
                <a:lnTo>
                  <a:pt x="5842490" y="533923"/>
                </a:lnTo>
                <a:lnTo>
                  <a:pt x="5866089" y="490447"/>
                </a:lnTo>
                <a:cubicBezTo>
                  <a:pt x="6065995" y="194546"/>
                  <a:pt x="6404532" y="0"/>
                  <a:pt x="6788508" y="0"/>
                </a:cubicBezTo>
                <a:cubicBezTo>
                  <a:pt x="7172484" y="0"/>
                  <a:pt x="7511021" y="194546"/>
                  <a:pt x="7710928" y="490447"/>
                </a:cubicBezTo>
                <a:lnTo>
                  <a:pt x="7734526" y="533923"/>
                </a:lnTo>
                <a:lnTo>
                  <a:pt x="7758124" y="490447"/>
                </a:lnTo>
                <a:cubicBezTo>
                  <a:pt x="7958031" y="194546"/>
                  <a:pt x="8296568" y="0"/>
                  <a:pt x="8680544" y="0"/>
                </a:cubicBezTo>
                <a:cubicBezTo>
                  <a:pt x="9294906" y="0"/>
                  <a:pt x="9792944" y="498038"/>
                  <a:pt x="9792944" y="1112400"/>
                </a:cubicBezTo>
                <a:cubicBezTo>
                  <a:pt x="9792944" y="1726762"/>
                  <a:pt x="9294906" y="2224800"/>
                  <a:pt x="8680544" y="2224800"/>
                </a:cubicBezTo>
                <a:cubicBezTo>
                  <a:pt x="8296568" y="2224800"/>
                  <a:pt x="7958031" y="2030254"/>
                  <a:pt x="7758124" y="1734354"/>
                </a:cubicBezTo>
                <a:lnTo>
                  <a:pt x="7734526" y="1690877"/>
                </a:lnTo>
                <a:lnTo>
                  <a:pt x="7710928" y="1734354"/>
                </a:lnTo>
                <a:cubicBezTo>
                  <a:pt x="7511021" y="2030254"/>
                  <a:pt x="7172484" y="2224800"/>
                  <a:pt x="6788508" y="2224800"/>
                </a:cubicBezTo>
                <a:cubicBezTo>
                  <a:pt x="6404532" y="2224800"/>
                  <a:pt x="6065995" y="2030254"/>
                  <a:pt x="5866089" y="1734354"/>
                </a:cubicBezTo>
                <a:lnTo>
                  <a:pt x="5842490" y="1690877"/>
                </a:lnTo>
                <a:lnTo>
                  <a:pt x="5818892" y="1734354"/>
                </a:lnTo>
                <a:cubicBezTo>
                  <a:pt x="5618986" y="2030254"/>
                  <a:pt x="5280448" y="2224800"/>
                  <a:pt x="4896472" y="2224800"/>
                </a:cubicBezTo>
                <a:cubicBezTo>
                  <a:pt x="4512496" y="2224800"/>
                  <a:pt x="4173959" y="2030254"/>
                  <a:pt x="3974053" y="1734354"/>
                </a:cubicBezTo>
                <a:lnTo>
                  <a:pt x="3950454" y="1690877"/>
                </a:lnTo>
                <a:lnTo>
                  <a:pt x="3926856" y="1734354"/>
                </a:lnTo>
                <a:cubicBezTo>
                  <a:pt x="3726950" y="2030254"/>
                  <a:pt x="3388413" y="2224800"/>
                  <a:pt x="3004436" y="2224800"/>
                </a:cubicBezTo>
                <a:cubicBezTo>
                  <a:pt x="2620460" y="2224800"/>
                  <a:pt x="2281923" y="2030254"/>
                  <a:pt x="2082017" y="1734354"/>
                </a:cubicBezTo>
                <a:lnTo>
                  <a:pt x="2058418" y="1690877"/>
                </a:lnTo>
                <a:lnTo>
                  <a:pt x="2034820" y="1734354"/>
                </a:lnTo>
                <a:cubicBezTo>
                  <a:pt x="1834914" y="2030254"/>
                  <a:pt x="1496377" y="2224800"/>
                  <a:pt x="1112400" y="2224800"/>
                </a:cubicBezTo>
                <a:cubicBezTo>
                  <a:pt x="498038" y="2224800"/>
                  <a:pt x="0" y="1726762"/>
                  <a:pt x="0" y="1112400"/>
                </a:cubicBezTo>
                <a:cubicBezTo>
                  <a:pt x="0" y="498038"/>
                  <a:pt x="498038" y="0"/>
                  <a:pt x="1112400" y="0"/>
                </a:cubicBezTo>
                <a:close/>
              </a:path>
            </a:pathLst>
          </a:custGeom>
          <a:noFill/>
          <a:ln w="12700">
            <a:solidFill>
              <a:schemeClr val="bg1">
                <a:alpha val="7410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707B3DD-02C0-E75A-AD83-B57286D5D97E}"/>
              </a:ext>
            </a:extLst>
          </p:cNvPr>
          <p:cNvSpPr/>
          <p:nvPr/>
        </p:nvSpPr>
        <p:spPr>
          <a:xfrm flipV="1">
            <a:off x="1199528" y="2767281"/>
            <a:ext cx="9792944" cy="2221200"/>
          </a:xfrm>
          <a:custGeom>
            <a:avLst/>
            <a:gdLst>
              <a:gd name="connsiteX0" fmla="*/ 1112400 w 9792944"/>
              <a:gd name="connsiteY0" fmla="*/ 2224800 h 2224800"/>
              <a:gd name="connsiteX1" fmla="*/ 2224800 w 9792944"/>
              <a:gd name="connsiteY1" fmla="*/ 1112400 h 2224800"/>
              <a:gd name="connsiteX2" fmla="*/ 2226836 w 9792944"/>
              <a:gd name="connsiteY2" fmla="*/ 1112400 h 2224800"/>
              <a:gd name="connsiteX3" fmla="*/ 3004436 w 9792944"/>
              <a:gd name="connsiteY3" fmla="*/ 334800 h 2224800"/>
              <a:gd name="connsiteX4" fmla="*/ 3782036 w 9792944"/>
              <a:gd name="connsiteY4" fmla="*/ 1112400 h 2224800"/>
              <a:gd name="connsiteX5" fmla="*/ 3784072 w 9792944"/>
              <a:gd name="connsiteY5" fmla="*/ 1112400 h 2224800"/>
              <a:gd name="connsiteX6" fmla="*/ 4896472 w 9792944"/>
              <a:gd name="connsiteY6" fmla="*/ 2224800 h 2224800"/>
              <a:gd name="connsiteX7" fmla="*/ 6008872 w 9792944"/>
              <a:gd name="connsiteY7" fmla="*/ 1112400 h 2224800"/>
              <a:gd name="connsiteX8" fmla="*/ 6010908 w 9792944"/>
              <a:gd name="connsiteY8" fmla="*/ 1112400 h 2224800"/>
              <a:gd name="connsiteX9" fmla="*/ 6788508 w 9792944"/>
              <a:gd name="connsiteY9" fmla="*/ 334800 h 2224800"/>
              <a:gd name="connsiteX10" fmla="*/ 7566108 w 9792944"/>
              <a:gd name="connsiteY10" fmla="*/ 1112400 h 2224800"/>
              <a:gd name="connsiteX11" fmla="*/ 7568144 w 9792944"/>
              <a:gd name="connsiteY11" fmla="*/ 1112400 h 2224800"/>
              <a:gd name="connsiteX12" fmla="*/ 8680544 w 9792944"/>
              <a:gd name="connsiteY12" fmla="*/ 2224800 h 2224800"/>
              <a:gd name="connsiteX13" fmla="*/ 9792944 w 9792944"/>
              <a:gd name="connsiteY13" fmla="*/ 1112400 h 2224800"/>
              <a:gd name="connsiteX14" fmla="*/ 9458144 w 9792944"/>
              <a:gd name="connsiteY14" fmla="*/ 1112400 h 2224800"/>
              <a:gd name="connsiteX15" fmla="*/ 8680544 w 9792944"/>
              <a:gd name="connsiteY15" fmla="*/ 1890000 h 2224800"/>
              <a:gd name="connsiteX16" fmla="*/ 7902944 w 9792944"/>
              <a:gd name="connsiteY16" fmla="*/ 1112400 h 2224800"/>
              <a:gd name="connsiteX17" fmla="*/ 7900908 w 9792944"/>
              <a:gd name="connsiteY17" fmla="*/ 1112400 h 2224800"/>
              <a:gd name="connsiteX18" fmla="*/ 6788508 w 9792944"/>
              <a:gd name="connsiteY18" fmla="*/ 0 h 2224800"/>
              <a:gd name="connsiteX19" fmla="*/ 5676108 w 9792944"/>
              <a:gd name="connsiteY19" fmla="*/ 1112400 h 2224800"/>
              <a:gd name="connsiteX20" fmla="*/ 5674072 w 9792944"/>
              <a:gd name="connsiteY20" fmla="*/ 1112400 h 2224800"/>
              <a:gd name="connsiteX21" fmla="*/ 4896472 w 9792944"/>
              <a:gd name="connsiteY21" fmla="*/ 1890000 h 2224800"/>
              <a:gd name="connsiteX22" fmla="*/ 4118872 w 9792944"/>
              <a:gd name="connsiteY22" fmla="*/ 1112400 h 2224800"/>
              <a:gd name="connsiteX23" fmla="*/ 4116836 w 9792944"/>
              <a:gd name="connsiteY23" fmla="*/ 1112400 h 2224800"/>
              <a:gd name="connsiteX24" fmla="*/ 3004436 w 9792944"/>
              <a:gd name="connsiteY24" fmla="*/ 0 h 2224800"/>
              <a:gd name="connsiteX25" fmla="*/ 1892036 w 9792944"/>
              <a:gd name="connsiteY25" fmla="*/ 1112400 h 2224800"/>
              <a:gd name="connsiteX26" fmla="*/ 1890000 w 9792944"/>
              <a:gd name="connsiteY26" fmla="*/ 1112400 h 2224800"/>
              <a:gd name="connsiteX27" fmla="*/ 1112400 w 9792944"/>
              <a:gd name="connsiteY27" fmla="*/ 1890000 h 2224800"/>
              <a:gd name="connsiteX28" fmla="*/ 334800 w 9792944"/>
              <a:gd name="connsiteY28" fmla="*/ 1112400 h 2224800"/>
              <a:gd name="connsiteX29" fmla="*/ 0 w 9792944"/>
              <a:gd name="connsiteY29" fmla="*/ 1112400 h 2224800"/>
              <a:gd name="connsiteX30" fmla="*/ 1112400 w 9792944"/>
              <a:gd name="connsiteY30" fmla="*/ 2224800 h 222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792944" h="2224800">
                <a:moveTo>
                  <a:pt x="1112400" y="2224800"/>
                </a:moveTo>
                <a:cubicBezTo>
                  <a:pt x="1726762" y="2224800"/>
                  <a:pt x="2224800" y="1726762"/>
                  <a:pt x="2224800" y="1112400"/>
                </a:cubicBezTo>
                <a:lnTo>
                  <a:pt x="2226836" y="1112400"/>
                </a:lnTo>
                <a:cubicBezTo>
                  <a:pt x="2226836" y="682943"/>
                  <a:pt x="2574979" y="334800"/>
                  <a:pt x="3004436" y="334800"/>
                </a:cubicBezTo>
                <a:cubicBezTo>
                  <a:pt x="3433893" y="334800"/>
                  <a:pt x="3782036" y="682943"/>
                  <a:pt x="3782036" y="1112400"/>
                </a:cubicBezTo>
                <a:lnTo>
                  <a:pt x="3784072" y="1112400"/>
                </a:lnTo>
                <a:cubicBezTo>
                  <a:pt x="3784072" y="1726762"/>
                  <a:pt x="4282110" y="2224800"/>
                  <a:pt x="4896472" y="2224800"/>
                </a:cubicBezTo>
                <a:cubicBezTo>
                  <a:pt x="5510834" y="2224800"/>
                  <a:pt x="6008872" y="1726762"/>
                  <a:pt x="6008872" y="1112400"/>
                </a:cubicBezTo>
                <a:lnTo>
                  <a:pt x="6010908" y="1112400"/>
                </a:lnTo>
                <a:cubicBezTo>
                  <a:pt x="6010908" y="682943"/>
                  <a:pt x="6359051" y="334800"/>
                  <a:pt x="6788508" y="334800"/>
                </a:cubicBezTo>
                <a:cubicBezTo>
                  <a:pt x="7217965" y="334800"/>
                  <a:pt x="7566108" y="682943"/>
                  <a:pt x="7566108" y="1112400"/>
                </a:cubicBezTo>
                <a:lnTo>
                  <a:pt x="7568144" y="1112400"/>
                </a:lnTo>
                <a:cubicBezTo>
                  <a:pt x="7568144" y="1726762"/>
                  <a:pt x="8066182" y="2224800"/>
                  <a:pt x="8680544" y="2224800"/>
                </a:cubicBezTo>
                <a:cubicBezTo>
                  <a:pt x="9294906" y="2224800"/>
                  <a:pt x="9792944" y="1726762"/>
                  <a:pt x="9792944" y="1112400"/>
                </a:cubicBezTo>
                <a:lnTo>
                  <a:pt x="9458144" y="1112400"/>
                </a:lnTo>
                <a:cubicBezTo>
                  <a:pt x="9458144" y="1541857"/>
                  <a:pt x="9110001" y="1890000"/>
                  <a:pt x="8680544" y="1890000"/>
                </a:cubicBezTo>
                <a:cubicBezTo>
                  <a:pt x="8251087" y="1890000"/>
                  <a:pt x="7902944" y="1541857"/>
                  <a:pt x="7902944" y="1112400"/>
                </a:cubicBezTo>
                <a:lnTo>
                  <a:pt x="7900908" y="1112400"/>
                </a:lnTo>
                <a:cubicBezTo>
                  <a:pt x="7900908" y="498038"/>
                  <a:pt x="7402870" y="0"/>
                  <a:pt x="6788508" y="0"/>
                </a:cubicBezTo>
                <a:cubicBezTo>
                  <a:pt x="6174146" y="0"/>
                  <a:pt x="5676108" y="498038"/>
                  <a:pt x="5676108" y="1112400"/>
                </a:cubicBezTo>
                <a:lnTo>
                  <a:pt x="5674072" y="1112400"/>
                </a:lnTo>
                <a:cubicBezTo>
                  <a:pt x="5674072" y="1541857"/>
                  <a:pt x="5325929" y="1890000"/>
                  <a:pt x="4896472" y="1890000"/>
                </a:cubicBezTo>
                <a:cubicBezTo>
                  <a:pt x="4467015" y="1890000"/>
                  <a:pt x="4118872" y="1541857"/>
                  <a:pt x="4118872" y="1112400"/>
                </a:cubicBezTo>
                <a:lnTo>
                  <a:pt x="4116836" y="1112400"/>
                </a:lnTo>
                <a:cubicBezTo>
                  <a:pt x="4116836" y="498038"/>
                  <a:pt x="3618798" y="0"/>
                  <a:pt x="3004436" y="0"/>
                </a:cubicBezTo>
                <a:cubicBezTo>
                  <a:pt x="2390074" y="0"/>
                  <a:pt x="1892036" y="498038"/>
                  <a:pt x="1892036" y="1112400"/>
                </a:cubicBezTo>
                <a:lnTo>
                  <a:pt x="1890000" y="1112400"/>
                </a:lnTo>
                <a:cubicBezTo>
                  <a:pt x="1890000" y="1541857"/>
                  <a:pt x="1541857" y="1890000"/>
                  <a:pt x="1112400" y="1890000"/>
                </a:cubicBezTo>
                <a:cubicBezTo>
                  <a:pt x="682943" y="1890000"/>
                  <a:pt x="334800" y="1541857"/>
                  <a:pt x="334800" y="1112400"/>
                </a:cubicBezTo>
                <a:lnTo>
                  <a:pt x="0" y="1112400"/>
                </a:lnTo>
                <a:cubicBezTo>
                  <a:pt x="0" y="1726762"/>
                  <a:pt x="498038" y="2224800"/>
                  <a:pt x="1112400" y="2224800"/>
                </a:cubicBezTo>
                <a:close/>
              </a:path>
            </a:pathLst>
          </a:custGeom>
          <a:gradFill flip="none" rotWithShape="1">
            <a:gsLst>
              <a:gs pos="73000">
                <a:srgbClr val="FF26C0"/>
              </a:gs>
              <a:gs pos="45000">
                <a:srgbClr val="F45C22"/>
              </a:gs>
              <a:gs pos="30000">
                <a:srgbClr val="55B01D"/>
              </a:gs>
              <a:gs pos="8000">
                <a:srgbClr val="FFE452"/>
              </a:gs>
              <a:gs pos="97000">
                <a:srgbClr val="30118C"/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FC297B0-BF15-B9BA-0C2D-5F1C53E19D01}"/>
              </a:ext>
            </a:extLst>
          </p:cNvPr>
          <p:cNvSpPr/>
          <p:nvPr/>
        </p:nvSpPr>
        <p:spPr>
          <a:xfrm>
            <a:off x="1839952" y="342068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355141" y="281375"/>
                </a:moveTo>
                <a:lnTo>
                  <a:pt x="355141" y="358613"/>
                </a:lnTo>
                <a:lnTo>
                  <a:pt x="420768" y="358613"/>
                </a:lnTo>
                <a:lnTo>
                  <a:pt x="420768" y="634752"/>
                </a:lnTo>
                <a:lnTo>
                  <a:pt x="520724" y="634752"/>
                </a:lnTo>
                <a:lnTo>
                  <a:pt x="520724" y="281375"/>
                </a:ln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FFE4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96894D5-F675-41E7-0707-2CC638245F16}"/>
              </a:ext>
            </a:extLst>
          </p:cNvPr>
          <p:cNvSpPr/>
          <p:nvPr/>
        </p:nvSpPr>
        <p:spPr>
          <a:xfrm>
            <a:off x="3725866" y="342068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62824" y="274307"/>
                </a:moveTo>
                <a:cubicBezTo>
                  <a:pt x="428160" y="274307"/>
                  <a:pt x="398375" y="281038"/>
                  <a:pt x="373470" y="294500"/>
                </a:cubicBezTo>
                <a:cubicBezTo>
                  <a:pt x="348566" y="307962"/>
                  <a:pt x="329551" y="325799"/>
                  <a:pt x="316425" y="348012"/>
                </a:cubicBezTo>
                <a:lnTo>
                  <a:pt x="390634" y="389407"/>
                </a:lnTo>
                <a:cubicBezTo>
                  <a:pt x="397702" y="377964"/>
                  <a:pt x="406789" y="369382"/>
                  <a:pt x="417895" y="363661"/>
                </a:cubicBezTo>
                <a:cubicBezTo>
                  <a:pt x="429001" y="357940"/>
                  <a:pt x="440949" y="355079"/>
                  <a:pt x="453738" y="355079"/>
                </a:cubicBezTo>
                <a:cubicBezTo>
                  <a:pt x="468882" y="355079"/>
                  <a:pt x="480241" y="358276"/>
                  <a:pt x="487813" y="364671"/>
                </a:cubicBezTo>
                <a:cubicBezTo>
                  <a:pt x="495386" y="371065"/>
                  <a:pt x="499172" y="379984"/>
                  <a:pt x="499172" y="391426"/>
                </a:cubicBezTo>
                <a:cubicBezTo>
                  <a:pt x="499172" y="396138"/>
                  <a:pt x="498415" y="401271"/>
                  <a:pt x="496900" y="406824"/>
                </a:cubicBezTo>
                <a:cubicBezTo>
                  <a:pt x="495386" y="412377"/>
                  <a:pt x="492357" y="418519"/>
                  <a:pt x="487813" y="425250"/>
                </a:cubicBezTo>
                <a:cubicBezTo>
                  <a:pt x="483270" y="431981"/>
                  <a:pt x="476287" y="439721"/>
                  <a:pt x="466863" y="448472"/>
                </a:cubicBezTo>
                <a:lnTo>
                  <a:pt x="334599" y="572154"/>
                </a:lnTo>
                <a:lnTo>
                  <a:pt x="334599" y="634752"/>
                </a:lnTo>
                <a:lnTo>
                  <a:pt x="609729" y="634752"/>
                </a:lnTo>
                <a:lnTo>
                  <a:pt x="609729" y="555495"/>
                </a:lnTo>
                <a:lnTo>
                  <a:pt x="473342" y="555495"/>
                </a:lnTo>
                <a:lnTo>
                  <a:pt x="540063" y="493906"/>
                </a:lnTo>
                <a:cubicBezTo>
                  <a:pt x="556890" y="478425"/>
                  <a:pt x="569595" y="464374"/>
                  <a:pt x="578177" y="451753"/>
                </a:cubicBezTo>
                <a:cubicBezTo>
                  <a:pt x="586759" y="439132"/>
                  <a:pt x="592565" y="427185"/>
                  <a:pt x="595594" y="415910"/>
                </a:cubicBezTo>
                <a:cubicBezTo>
                  <a:pt x="598622" y="404636"/>
                  <a:pt x="600137" y="393278"/>
                  <a:pt x="600137" y="381835"/>
                </a:cubicBezTo>
                <a:cubicBezTo>
                  <a:pt x="600137" y="359959"/>
                  <a:pt x="594331" y="340944"/>
                  <a:pt x="582720" y="324790"/>
                </a:cubicBezTo>
                <a:cubicBezTo>
                  <a:pt x="571109" y="308635"/>
                  <a:pt x="555039" y="296183"/>
                  <a:pt x="534510" y="287433"/>
                </a:cubicBezTo>
                <a:cubicBezTo>
                  <a:pt x="513980" y="278682"/>
                  <a:pt x="490085" y="274307"/>
                  <a:pt x="462824" y="274307"/>
                </a:cubicBez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55B0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E5F9383C-ABAE-339D-9C44-3FE2CBA1D339}"/>
              </a:ext>
            </a:extLst>
          </p:cNvPr>
          <p:cNvSpPr/>
          <p:nvPr/>
        </p:nvSpPr>
        <p:spPr>
          <a:xfrm>
            <a:off x="5638800" y="342068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335609" y="281375"/>
                </a:moveTo>
                <a:lnTo>
                  <a:pt x="335609" y="358613"/>
                </a:lnTo>
                <a:lnTo>
                  <a:pt x="474953" y="358613"/>
                </a:lnTo>
                <a:lnTo>
                  <a:pt x="411837" y="426764"/>
                </a:lnTo>
                <a:lnTo>
                  <a:pt x="411837" y="489867"/>
                </a:lnTo>
                <a:lnTo>
                  <a:pt x="453738" y="489867"/>
                </a:lnTo>
                <a:cubicBezTo>
                  <a:pt x="472921" y="489867"/>
                  <a:pt x="486720" y="492980"/>
                  <a:pt x="495133" y="499207"/>
                </a:cubicBezTo>
                <a:cubicBezTo>
                  <a:pt x="503547" y="505433"/>
                  <a:pt x="507754" y="513762"/>
                  <a:pt x="507754" y="524195"/>
                </a:cubicBezTo>
                <a:cubicBezTo>
                  <a:pt x="507754" y="535975"/>
                  <a:pt x="502706" y="545062"/>
                  <a:pt x="492609" y="551456"/>
                </a:cubicBezTo>
                <a:cubicBezTo>
                  <a:pt x="482513" y="557850"/>
                  <a:pt x="468882" y="561048"/>
                  <a:pt x="451718" y="561048"/>
                </a:cubicBezTo>
                <a:cubicBezTo>
                  <a:pt x="435227" y="561048"/>
                  <a:pt x="418316" y="558524"/>
                  <a:pt x="400983" y="553475"/>
                </a:cubicBezTo>
                <a:cubicBezTo>
                  <a:pt x="383651" y="548427"/>
                  <a:pt x="367917" y="541191"/>
                  <a:pt x="353782" y="531768"/>
                </a:cubicBezTo>
                <a:lnTo>
                  <a:pt x="317435" y="606987"/>
                </a:lnTo>
                <a:cubicBezTo>
                  <a:pt x="335609" y="618093"/>
                  <a:pt x="356895" y="626675"/>
                  <a:pt x="381295" y="632733"/>
                </a:cubicBezTo>
                <a:cubicBezTo>
                  <a:pt x="405695" y="638791"/>
                  <a:pt x="430179" y="641820"/>
                  <a:pt x="454747" y="641820"/>
                </a:cubicBezTo>
                <a:cubicBezTo>
                  <a:pt x="490422" y="641820"/>
                  <a:pt x="519533" y="636182"/>
                  <a:pt x="542082" y="624908"/>
                </a:cubicBezTo>
                <a:cubicBezTo>
                  <a:pt x="564631" y="613634"/>
                  <a:pt x="581374" y="599078"/>
                  <a:pt x="592312" y="581241"/>
                </a:cubicBezTo>
                <a:cubicBezTo>
                  <a:pt x="603250" y="563404"/>
                  <a:pt x="608719" y="544388"/>
                  <a:pt x="608719" y="524195"/>
                </a:cubicBezTo>
                <a:cubicBezTo>
                  <a:pt x="608719" y="493233"/>
                  <a:pt x="597360" y="467907"/>
                  <a:pt x="574643" y="448219"/>
                </a:cubicBezTo>
                <a:cubicBezTo>
                  <a:pt x="563285" y="438375"/>
                  <a:pt x="549255" y="430992"/>
                  <a:pt x="532553" y="426070"/>
                </a:cubicBezTo>
                <a:lnTo>
                  <a:pt x="517813" y="423053"/>
                </a:lnTo>
                <a:lnTo>
                  <a:pt x="591050" y="343973"/>
                </a:lnTo>
                <a:lnTo>
                  <a:pt x="591050" y="281375"/>
                </a:ln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F45C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ACAE7876-6EA9-A4A3-F991-3D4B3E2C3B58}"/>
              </a:ext>
            </a:extLst>
          </p:cNvPr>
          <p:cNvSpPr/>
          <p:nvPr/>
        </p:nvSpPr>
        <p:spPr>
          <a:xfrm>
            <a:off x="7537433" y="342068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32587" y="270485"/>
                </a:moveTo>
                <a:lnTo>
                  <a:pt x="274072" y="491093"/>
                </a:lnTo>
                <a:lnTo>
                  <a:pt x="274072" y="556216"/>
                </a:lnTo>
                <a:lnTo>
                  <a:pt x="460857" y="556216"/>
                </a:lnTo>
                <a:lnTo>
                  <a:pt x="460857" y="623862"/>
                </a:lnTo>
                <a:lnTo>
                  <a:pt x="558288" y="623862"/>
                </a:lnTo>
                <a:lnTo>
                  <a:pt x="558288" y="556216"/>
                </a:lnTo>
                <a:lnTo>
                  <a:pt x="610790" y="556216"/>
                </a:lnTo>
                <a:lnTo>
                  <a:pt x="610790" y="476958"/>
                </a:lnTo>
                <a:lnTo>
                  <a:pt x="558288" y="476958"/>
                </a:lnTo>
                <a:lnTo>
                  <a:pt x="558288" y="416884"/>
                </a:lnTo>
                <a:lnTo>
                  <a:pt x="463886" y="416884"/>
                </a:lnTo>
                <a:lnTo>
                  <a:pt x="463886" y="476958"/>
                </a:lnTo>
                <a:lnTo>
                  <a:pt x="391970" y="476958"/>
                </a:lnTo>
                <a:lnTo>
                  <a:pt x="536076" y="270485"/>
                </a:ln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FF26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E26B57F1-ED78-12C4-04CF-D8483BDB17A4}"/>
              </a:ext>
            </a:extLst>
          </p:cNvPr>
          <p:cNvSpPr/>
          <p:nvPr/>
        </p:nvSpPr>
        <p:spPr>
          <a:xfrm>
            <a:off x="9404329" y="340979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348269" y="292265"/>
                </a:moveTo>
                <a:lnTo>
                  <a:pt x="330600" y="498738"/>
                </a:lnTo>
                <a:lnTo>
                  <a:pt x="426516" y="498738"/>
                </a:lnTo>
                <a:cubicBezTo>
                  <a:pt x="444690" y="498738"/>
                  <a:pt x="458657" y="500168"/>
                  <a:pt x="468417" y="503029"/>
                </a:cubicBezTo>
                <a:cubicBezTo>
                  <a:pt x="478177" y="505890"/>
                  <a:pt x="485076" y="510097"/>
                  <a:pt x="489115" y="515650"/>
                </a:cubicBezTo>
                <a:cubicBezTo>
                  <a:pt x="493153" y="521203"/>
                  <a:pt x="495173" y="527513"/>
                  <a:pt x="495173" y="534581"/>
                </a:cubicBezTo>
                <a:cubicBezTo>
                  <a:pt x="495173" y="546360"/>
                  <a:pt x="489956" y="555531"/>
                  <a:pt x="479523" y="562094"/>
                </a:cubicBezTo>
                <a:cubicBezTo>
                  <a:pt x="469090" y="568656"/>
                  <a:pt x="455460" y="571938"/>
                  <a:pt x="438632" y="571938"/>
                </a:cubicBezTo>
                <a:cubicBezTo>
                  <a:pt x="421805" y="571938"/>
                  <a:pt x="404893" y="569414"/>
                  <a:pt x="387897" y="564365"/>
                </a:cubicBezTo>
                <a:cubicBezTo>
                  <a:pt x="370902" y="559317"/>
                  <a:pt x="355168" y="552081"/>
                  <a:pt x="340696" y="542658"/>
                </a:cubicBezTo>
                <a:lnTo>
                  <a:pt x="304854" y="617877"/>
                </a:lnTo>
                <a:cubicBezTo>
                  <a:pt x="322691" y="628983"/>
                  <a:pt x="343893" y="637565"/>
                  <a:pt x="368462" y="643623"/>
                </a:cubicBezTo>
                <a:cubicBezTo>
                  <a:pt x="393030" y="649681"/>
                  <a:pt x="417430" y="652710"/>
                  <a:pt x="441661" y="652710"/>
                </a:cubicBezTo>
                <a:cubicBezTo>
                  <a:pt x="477335" y="652710"/>
                  <a:pt x="506447" y="646988"/>
                  <a:pt x="528996" y="635546"/>
                </a:cubicBezTo>
                <a:cubicBezTo>
                  <a:pt x="551545" y="624103"/>
                  <a:pt x="568288" y="609211"/>
                  <a:pt x="579226" y="590869"/>
                </a:cubicBezTo>
                <a:cubicBezTo>
                  <a:pt x="590164" y="572527"/>
                  <a:pt x="595633" y="552923"/>
                  <a:pt x="595633" y="532057"/>
                </a:cubicBezTo>
                <a:cubicBezTo>
                  <a:pt x="595633" y="511190"/>
                  <a:pt x="590753" y="492428"/>
                  <a:pt x="580993" y="475769"/>
                </a:cubicBezTo>
                <a:cubicBezTo>
                  <a:pt x="571233" y="459109"/>
                  <a:pt x="555752" y="445816"/>
                  <a:pt x="534549" y="435887"/>
                </a:cubicBezTo>
                <a:cubicBezTo>
                  <a:pt x="513346" y="425959"/>
                  <a:pt x="485244" y="420995"/>
                  <a:pt x="450243" y="420995"/>
                </a:cubicBezTo>
                <a:lnTo>
                  <a:pt x="426643" y="420995"/>
                </a:lnTo>
                <a:lnTo>
                  <a:pt x="430934" y="369503"/>
                </a:lnTo>
                <a:lnTo>
                  <a:pt x="573421" y="369503"/>
                </a:lnTo>
                <a:lnTo>
                  <a:pt x="573421" y="292265"/>
                </a:ln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301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CC1CFC-897B-359E-0B63-F9CCE47F7424}"/>
              </a:ext>
            </a:extLst>
          </p:cNvPr>
          <p:cNvGrpSpPr/>
          <p:nvPr/>
        </p:nvGrpSpPr>
        <p:grpSpPr>
          <a:xfrm>
            <a:off x="634415" y="5428459"/>
            <a:ext cx="3367162" cy="1384131"/>
            <a:chOff x="634415" y="5428459"/>
            <a:chExt cx="3367162" cy="13841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5C692D-3079-CE07-6D0A-105826F6C6CE}"/>
                </a:ext>
              </a:extLst>
            </p:cNvPr>
            <p:cNvSpPr txBox="1"/>
            <p:nvPr/>
          </p:nvSpPr>
          <p:spPr>
            <a:xfrm>
              <a:off x="634415" y="5428459"/>
              <a:ext cx="3367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E452"/>
                  </a:solidFill>
                  <a:latin typeface=""/>
                </a:rPr>
                <a:t>Set Realistic Funding Goals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08FC4F-CE09-0D00-9E89-1C697ECDEA81}"/>
                </a:ext>
              </a:extLst>
            </p:cNvPr>
            <p:cNvSpPr txBox="1"/>
            <p:nvPr/>
          </p:nvSpPr>
          <p:spPr>
            <a:xfrm>
              <a:off x="788346" y="5735372"/>
              <a:ext cx="306037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"/>
                </a:rPr>
                <a:t>Set Lower-Mid goals to gather more no. of backers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"/>
                </a:rPr>
                <a:t>Low: 0-5000$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"/>
                </a:rPr>
                <a:t>Mid: 5000-20000$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B8B5B1-0E43-C06F-4B9B-85201C87F598}"/>
              </a:ext>
            </a:extLst>
          </p:cNvPr>
          <p:cNvGrpSpPr/>
          <p:nvPr/>
        </p:nvGrpSpPr>
        <p:grpSpPr>
          <a:xfrm>
            <a:off x="4197694" y="5428459"/>
            <a:ext cx="3623119" cy="911326"/>
            <a:chOff x="4197694" y="5428459"/>
            <a:chExt cx="3623119" cy="9113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648262-82D0-9BA3-3AAF-2D88581B3FF0}"/>
                </a:ext>
              </a:extLst>
            </p:cNvPr>
            <p:cNvSpPr txBox="1"/>
            <p:nvPr/>
          </p:nvSpPr>
          <p:spPr>
            <a:xfrm>
              <a:off x="4197694" y="5428459"/>
              <a:ext cx="3623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FF25C0"/>
                  </a:solidFill>
                  <a:latin typeface=""/>
                </a:defRPr>
              </a:lvl1pPr>
            </a:lstStyle>
            <a:p>
              <a:r>
                <a:rPr lang="en-IN" dirty="0">
                  <a:solidFill>
                    <a:srgbClr val="F45C22"/>
                  </a:solidFill>
                </a:rPr>
                <a:t>Engage with Your Community</a:t>
              </a:r>
              <a:endParaRPr lang="en-US" dirty="0">
                <a:solidFill>
                  <a:srgbClr val="F45C2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88518E-0D75-3A84-06F3-53FF25C7656C}"/>
                </a:ext>
              </a:extLst>
            </p:cNvPr>
            <p:cNvSpPr txBox="1"/>
            <p:nvPr/>
          </p:nvSpPr>
          <p:spPr>
            <a:xfrm>
              <a:off x="4317592" y="5755010"/>
              <a:ext cx="35032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"/>
                </a:rPr>
                <a:t>Regularly update backers, respond to comments, and build trust.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E5A9061-030C-2CEB-C6C8-4C0D2C3C92A0}"/>
              </a:ext>
            </a:extLst>
          </p:cNvPr>
          <p:cNvGrpSpPr/>
          <p:nvPr/>
        </p:nvGrpSpPr>
        <p:grpSpPr>
          <a:xfrm>
            <a:off x="2626776" y="1172218"/>
            <a:ext cx="3112577" cy="922487"/>
            <a:chOff x="2626776" y="1172218"/>
            <a:chExt cx="3112577" cy="92248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217D81-CD01-BBD8-F45C-0F16E11C3681}"/>
                </a:ext>
              </a:extLst>
            </p:cNvPr>
            <p:cNvSpPr txBox="1"/>
            <p:nvPr/>
          </p:nvSpPr>
          <p:spPr>
            <a:xfrm>
              <a:off x="2626776" y="1172218"/>
              <a:ext cx="3112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5B01C"/>
                  </a:solidFill>
                  <a:latin typeface=""/>
                </a:rPr>
                <a:t>Launch in Peak Months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8C0EF4-5769-C4B7-7EFB-B6D8DC3542B9}"/>
                </a:ext>
              </a:extLst>
            </p:cNvPr>
            <p:cNvSpPr txBox="1"/>
            <p:nvPr/>
          </p:nvSpPr>
          <p:spPr>
            <a:xfrm>
              <a:off x="2699827" y="1509930"/>
              <a:ext cx="29664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"/>
                </a:rPr>
                <a:t>Target Q2-Q3 for maximum exposure.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A31261-23CC-C984-6E42-AD20F2C0B9B3}"/>
              </a:ext>
            </a:extLst>
          </p:cNvPr>
          <p:cNvGrpSpPr/>
          <p:nvPr/>
        </p:nvGrpSpPr>
        <p:grpSpPr>
          <a:xfrm>
            <a:off x="6287621" y="1170721"/>
            <a:ext cx="3403571" cy="1170206"/>
            <a:chOff x="6287621" y="1170721"/>
            <a:chExt cx="3403571" cy="11702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0954E3-771F-D192-8027-C15FA34591ED}"/>
                </a:ext>
              </a:extLst>
            </p:cNvPr>
            <p:cNvSpPr txBox="1"/>
            <p:nvPr/>
          </p:nvSpPr>
          <p:spPr>
            <a:xfrm>
              <a:off x="6287621" y="1170721"/>
              <a:ext cx="3403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25C0"/>
                  </a:solidFill>
                  <a:latin typeface=""/>
                </a:rPr>
                <a:t>Optimize Campaign Duration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1C5E69-67F5-68DC-986F-36D802111FAC}"/>
                </a:ext>
              </a:extLst>
            </p:cNvPr>
            <p:cNvSpPr txBox="1"/>
            <p:nvPr/>
          </p:nvSpPr>
          <p:spPr>
            <a:xfrm>
              <a:off x="6399295" y="1509930"/>
              <a:ext cx="32918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"/>
                </a:rPr>
                <a:t>Keep campaigns around 70-100 days to maintain backer interest successfully.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313BFD-37F6-F064-780C-DAEA64CD7C61}"/>
              </a:ext>
            </a:extLst>
          </p:cNvPr>
          <p:cNvGrpSpPr/>
          <p:nvPr/>
        </p:nvGrpSpPr>
        <p:grpSpPr>
          <a:xfrm>
            <a:off x="8136829" y="5414835"/>
            <a:ext cx="3420756" cy="954107"/>
            <a:chOff x="8136829" y="5414835"/>
            <a:chExt cx="3420756" cy="95410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B8450B-830F-DD28-9358-90D68D74FA57}"/>
                </a:ext>
              </a:extLst>
            </p:cNvPr>
            <p:cNvSpPr txBox="1"/>
            <p:nvPr/>
          </p:nvSpPr>
          <p:spPr>
            <a:xfrm>
              <a:off x="8438191" y="5414835"/>
              <a:ext cx="2979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FF25C0"/>
                  </a:solidFill>
                  <a:latin typeface=""/>
                </a:defRPr>
              </a:lvl1pPr>
            </a:lstStyle>
            <a:p>
              <a:r>
                <a:rPr lang="en-US" dirty="0">
                  <a:solidFill>
                    <a:srgbClr val="8776FE"/>
                  </a:solidFill>
                </a:rPr>
                <a:t>Pre-launch marketing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E8D41A-9DBA-B29B-2E51-AF4979B7FD78}"/>
                </a:ext>
              </a:extLst>
            </p:cNvPr>
            <p:cNvSpPr txBox="1"/>
            <p:nvPr/>
          </p:nvSpPr>
          <p:spPr>
            <a:xfrm>
              <a:off x="8136829" y="5784167"/>
              <a:ext cx="34207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</a:rPr>
                <a:t>Start marketing early to generate buzz and secure initial backers on Day 1.</a:t>
              </a:r>
              <a:endParaRPr lang="en-US" sz="1600" dirty="0">
                <a:solidFill>
                  <a:schemeClr val="bg1"/>
                </a:solidFill>
                <a:latin typeface=""/>
              </a:endParaRPr>
            </a:p>
          </p:txBody>
        </p:sp>
      </p:grpSp>
      <p:sp>
        <p:nvSpPr>
          <p:cNvPr id="59" name="Freeform 58">
            <a:extLst>
              <a:ext uri="{FF2B5EF4-FFF2-40B4-BE49-F238E27FC236}">
                <a16:creationId xmlns:a16="http://schemas.microsoft.com/office/drawing/2014/main" id="{A637E06B-0455-F98B-A9BC-1FEFF8AEDA86}"/>
              </a:ext>
            </a:extLst>
          </p:cNvPr>
          <p:cNvSpPr/>
          <p:nvPr/>
        </p:nvSpPr>
        <p:spPr>
          <a:xfrm>
            <a:off x="-1239709" y="-5346357"/>
            <a:ext cx="2480176" cy="2673492"/>
          </a:xfrm>
          <a:custGeom>
            <a:avLst/>
            <a:gdLst>
              <a:gd name="connsiteX0" fmla="*/ 1287869 w 2675737"/>
              <a:gd name="connsiteY0" fmla="*/ 0 h 2884296"/>
              <a:gd name="connsiteX1" fmla="*/ 1226785 w 2675737"/>
              <a:gd name="connsiteY1" fmla="*/ 79165 h 2884296"/>
              <a:gd name="connsiteX2" fmla="*/ 1088839 w 2675737"/>
              <a:gd name="connsiteY2" fmla="*/ 325465 h 2884296"/>
              <a:gd name="connsiteX3" fmla="*/ 1080950 w 2675737"/>
              <a:gd name="connsiteY3" fmla="*/ 346356 h 2884296"/>
              <a:gd name="connsiteX4" fmla="*/ 1038527 w 2675737"/>
              <a:gd name="connsiteY4" fmla="*/ 458684 h 2884296"/>
              <a:gd name="connsiteX5" fmla="*/ 1001659 w 2675737"/>
              <a:gd name="connsiteY5" fmla="*/ 597642 h 2884296"/>
              <a:gd name="connsiteX6" fmla="*/ 997349 w 2675737"/>
              <a:gd name="connsiteY6" fmla="*/ 625012 h 2884296"/>
              <a:gd name="connsiteX7" fmla="*/ 978987 w 2675737"/>
              <a:gd name="connsiteY7" fmla="*/ 741612 h 2884296"/>
              <a:gd name="connsiteX8" fmla="*/ 971262 w 2675737"/>
              <a:gd name="connsiteY8" fmla="*/ 889864 h 2884296"/>
              <a:gd name="connsiteX9" fmla="*/ 978987 w 2675737"/>
              <a:gd name="connsiteY9" fmla="*/ 1038116 h 2884296"/>
              <a:gd name="connsiteX10" fmla="*/ 1000803 w 2675737"/>
              <a:gd name="connsiteY10" fmla="*/ 1176652 h 2884296"/>
              <a:gd name="connsiteX11" fmla="*/ 1001659 w 2675737"/>
              <a:gd name="connsiteY11" fmla="*/ 1182086 h 2884296"/>
              <a:gd name="connsiteX12" fmla="*/ 1409481 w 2675737"/>
              <a:gd name="connsiteY12" fmla="*/ 1915157 h 2884296"/>
              <a:gd name="connsiteX13" fmla="*/ 1496171 w 2675737"/>
              <a:gd name="connsiteY13" fmla="*/ 1991514 h 2884296"/>
              <a:gd name="connsiteX14" fmla="*/ 1515730 w 2675737"/>
              <a:gd name="connsiteY14" fmla="*/ 2008741 h 2884296"/>
              <a:gd name="connsiteX15" fmla="*/ 2467434 w 2675737"/>
              <a:gd name="connsiteY15" fmla="*/ 2339847 h 2884296"/>
              <a:gd name="connsiteX16" fmla="*/ 2620409 w 2675737"/>
              <a:gd name="connsiteY16" fmla="*/ 2332361 h 2884296"/>
              <a:gd name="connsiteX17" fmla="*/ 2675737 w 2675737"/>
              <a:gd name="connsiteY17" fmla="*/ 2324178 h 2884296"/>
              <a:gd name="connsiteX18" fmla="*/ 2650691 w 2675737"/>
              <a:gd name="connsiteY18" fmla="*/ 2356637 h 2884296"/>
              <a:gd name="connsiteX19" fmla="*/ 1496172 w 2675737"/>
              <a:gd name="connsiteY19" fmla="*/ 2884296 h 2884296"/>
              <a:gd name="connsiteX20" fmla="*/ 341653 w 2675737"/>
              <a:gd name="connsiteY20" fmla="*/ 2356637 h 2884296"/>
              <a:gd name="connsiteX21" fmla="*/ 316608 w 2675737"/>
              <a:gd name="connsiteY21" fmla="*/ 2324178 h 2884296"/>
              <a:gd name="connsiteX22" fmla="*/ 255523 w 2675737"/>
              <a:gd name="connsiteY22" fmla="*/ 2245012 h 2884296"/>
              <a:gd name="connsiteX23" fmla="*/ 0 w 2675737"/>
              <a:gd name="connsiteY23" fmla="*/ 1434313 h 2884296"/>
              <a:gd name="connsiteX24" fmla="*/ 7725 w 2675737"/>
              <a:gd name="connsiteY24" fmla="*/ 1286061 h 2884296"/>
              <a:gd name="connsiteX25" fmla="*/ 26228 w 2675737"/>
              <a:gd name="connsiteY25" fmla="*/ 1168569 h 2884296"/>
              <a:gd name="connsiteX26" fmla="*/ 30397 w 2675737"/>
              <a:gd name="connsiteY26" fmla="*/ 1142091 h 2884296"/>
              <a:gd name="connsiteX27" fmla="*/ 438219 w 2675737"/>
              <a:gd name="connsiteY27" fmla="*/ 409020 h 2884296"/>
              <a:gd name="connsiteX28" fmla="*/ 508830 w 2675737"/>
              <a:gd name="connsiteY28" fmla="*/ 346826 h 2884296"/>
              <a:gd name="connsiteX29" fmla="*/ 544468 w 2675737"/>
              <a:gd name="connsiteY29" fmla="*/ 315436 h 2884296"/>
              <a:gd name="connsiteX30" fmla="*/ 913794 w 2675737"/>
              <a:gd name="connsiteY30" fmla="*/ 98277 h 2884296"/>
              <a:gd name="connsiteX31" fmla="*/ 997489 w 2675737"/>
              <a:gd name="connsiteY31" fmla="*/ 68590 h 2884296"/>
              <a:gd name="connsiteX32" fmla="*/ 1051256 w 2675737"/>
              <a:gd name="connsiteY32" fmla="*/ 49518 h 2884296"/>
              <a:gd name="connsiteX33" fmla="*/ 1194641 w 2675737"/>
              <a:gd name="connsiteY33" fmla="*/ 13789 h 288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75737" h="2884296">
                <a:moveTo>
                  <a:pt x="1287869" y="0"/>
                </a:moveTo>
                <a:lnTo>
                  <a:pt x="1226785" y="79165"/>
                </a:lnTo>
                <a:cubicBezTo>
                  <a:pt x="1173010" y="156305"/>
                  <a:pt x="1126694" y="238729"/>
                  <a:pt x="1088839" y="325465"/>
                </a:cubicBezTo>
                <a:lnTo>
                  <a:pt x="1080950" y="346356"/>
                </a:lnTo>
                <a:lnTo>
                  <a:pt x="1038527" y="458684"/>
                </a:lnTo>
                <a:cubicBezTo>
                  <a:pt x="1023955" y="504087"/>
                  <a:pt x="1011624" y="550447"/>
                  <a:pt x="1001659" y="597642"/>
                </a:cubicBezTo>
                <a:lnTo>
                  <a:pt x="997349" y="625012"/>
                </a:lnTo>
                <a:lnTo>
                  <a:pt x="978987" y="741612"/>
                </a:lnTo>
                <a:cubicBezTo>
                  <a:pt x="973879" y="790356"/>
                  <a:pt x="971262" y="839814"/>
                  <a:pt x="971262" y="889864"/>
                </a:cubicBezTo>
                <a:cubicBezTo>
                  <a:pt x="971262" y="939914"/>
                  <a:pt x="973879" y="989372"/>
                  <a:pt x="978987" y="1038116"/>
                </a:cubicBezTo>
                <a:lnTo>
                  <a:pt x="1000803" y="1176652"/>
                </a:lnTo>
                <a:lnTo>
                  <a:pt x="1001659" y="1182086"/>
                </a:lnTo>
                <a:cubicBezTo>
                  <a:pt x="1061450" y="1465257"/>
                  <a:pt x="1206415" y="1718360"/>
                  <a:pt x="1409481" y="1915157"/>
                </a:cubicBezTo>
                <a:lnTo>
                  <a:pt x="1496171" y="1991514"/>
                </a:lnTo>
                <a:lnTo>
                  <a:pt x="1515730" y="2008741"/>
                </a:lnTo>
                <a:cubicBezTo>
                  <a:pt x="1774357" y="2215590"/>
                  <a:pt x="2105922" y="2339847"/>
                  <a:pt x="2467434" y="2339847"/>
                </a:cubicBezTo>
                <a:cubicBezTo>
                  <a:pt x="2519079" y="2339847"/>
                  <a:pt x="2570112" y="2337311"/>
                  <a:pt x="2620409" y="2332361"/>
                </a:cubicBezTo>
                <a:lnTo>
                  <a:pt x="2675737" y="2324178"/>
                </a:lnTo>
                <a:lnTo>
                  <a:pt x="2650691" y="2356637"/>
                </a:lnTo>
                <a:cubicBezTo>
                  <a:pt x="2376271" y="2678892"/>
                  <a:pt x="1960973" y="2884296"/>
                  <a:pt x="1496172" y="2884296"/>
                </a:cubicBezTo>
                <a:cubicBezTo>
                  <a:pt x="1031371" y="2884296"/>
                  <a:pt x="616073" y="2678892"/>
                  <a:pt x="341653" y="2356637"/>
                </a:cubicBezTo>
                <a:lnTo>
                  <a:pt x="316608" y="2324178"/>
                </a:lnTo>
                <a:lnTo>
                  <a:pt x="255523" y="2245012"/>
                </a:lnTo>
                <a:cubicBezTo>
                  <a:pt x="94199" y="2013594"/>
                  <a:pt x="0" y="1734614"/>
                  <a:pt x="0" y="1434313"/>
                </a:cubicBezTo>
                <a:cubicBezTo>
                  <a:pt x="0" y="1384263"/>
                  <a:pt x="2617" y="1334805"/>
                  <a:pt x="7725" y="1286061"/>
                </a:cubicBezTo>
                <a:lnTo>
                  <a:pt x="26228" y="1168569"/>
                </a:lnTo>
                <a:lnTo>
                  <a:pt x="30397" y="1142091"/>
                </a:lnTo>
                <a:cubicBezTo>
                  <a:pt x="90188" y="858920"/>
                  <a:pt x="235153" y="605817"/>
                  <a:pt x="438219" y="409020"/>
                </a:cubicBezTo>
                <a:lnTo>
                  <a:pt x="508830" y="346826"/>
                </a:lnTo>
                <a:lnTo>
                  <a:pt x="544468" y="315436"/>
                </a:lnTo>
                <a:cubicBezTo>
                  <a:pt x="655308" y="226786"/>
                  <a:pt x="779545" y="153307"/>
                  <a:pt x="913794" y="98277"/>
                </a:cubicBezTo>
                <a:lnTo>
                  <a:pt x="997489" y="68590"/>
                </a:lnTo>
                <a:lnTo>
                  <a:pt x="1051256" y="49518"/>
                </a:lnTo>
                <a:cubicBezTo>
                  <a:pt x="1098106" y="35397"/>
                  <a:pt x="1145943" y="23446"/>
                  <a:pt x="1194641" y="13789"/>
                </a:cubicBezTo>
                <a:close/>
              </a:path>
            </a:pathLst>
          </a:custGeom>
          <a:gradFill flip="none" rotWithShape="1">
            <a:gsLst>
              <a:gs pos="62000">
                <a:srgbClr val="F45C22"/>
              </a:gs>
              <a:gs pos="0">
                <a:srgbClr val="F68E1D"/>
              </a:gs>
              <a:gs pos="100000">
                <a:srgbClr val="F3312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DFC374D2-AB2C-ED00-1D5C-21B9F246EFD1}"/>
              </a:ext>
            </a:extLst>
          </p:cNvPr>
          <p:cNvSpPr/>
          <p:nvPr/>
        </p:nvSpPr>
        <p:spPr>
          <a:xfrm>
            <a:off x="-3667868" y="4539617"/>
            <a:ext cx="2773643" cy="1847793"/>
          </a:xfrm>
          <a:custGeom>
            <a:avLst/>
            <a:gdLst>
              <a:gd name="connsiteX0" fmla="*/ 109688 w 2992344"/>
              <a:gd name="connsiteY0" fmla="*/ 0 h 1993491"/>
              <a:gd name="connsiteX1" fmla="*/ 117577 w 2992344"/>
              <a:gd name="connsiteY1" fmla="*/ 20890 h 1993491"/>
              <a:gd name="connsiteX2" fmla="*/ 255523 w 2992344"/>
              <a:gd name="connsiteY2" fmla="*/ 267190 h 1993491"/>
              <a:gd name="connsiteX3" fmla="*/ 317426 w 2992344"/>
              <a:gd name="connsiteY3" fmla="*/ 347416 h 1993491"/>
              <a:gd name="connsiteX4" fmla="*/ 341653 w 2992344"/>
              <a:gd name="connsiteY4" fmla="*/ 378815 h 1993491"/>
              <a:gd name="connsiteX5" fmla="*/ 438219 w 2992344"/>
              <a:gd name="connsiteY5" fmla="*/ 481784 h 1993491"/>
              <a:gd name="connsiteX6" fmla="*/ 524908 w 2992344"/>
              <a:gd name="connsiteY6" fmla="*/ 558140 h 1993491"/>
              <a:gd name="connsiteX7" fmla="*/ 544468 w 2992344"/>
              <a:gd name="connsiteY7" fmla="*/ 575368 h 1993491"/>
              <a:gd name="connsiteX8" fmla="*/ 913794 w 2992344"/>
              <a:gd name="connsiteY8" fmla="*/ 792527 h 1993491"/>
              <a:gd name="connsiteX9" fmla="*/ 1020277 w 2992344"/>
              <a:gd name="connsiteY9" fmla="*/ 830298 h 1993491"/>
              <a:gd name="connsiteX10" fmla="*/ 1051256 w 2992344"/>
              <a:gd name="connsiteY10" fmla="*/ 841286 h 1993491"/>
              <a:gd name="connsiteX11" fmla="*/ 1496172 w 2992344"/>
              <a:gd name="connsiteY11" fmla="*/ 906474 h 1993491"/>
              <a:gd name="connsiteX12" fmla="*/ 1941088 w 2992344"/>
              <a:gd name="connsiteY12" fmla="*/ 841286 h 1993491"/>
              <a:gd name="connsiteX13" fmla="*/ 1994855 w 2992344"/>
              <a:gd name="connsiteY13" fmla="*/ 822215 h 1993491"/>
              <a:gd name="connsiteX14" fmla="*/ 2078550 w 2992344"/>
              <a:gd name="connsiteY14" fmla="*/ 792527 h 1993491"/>
              <a:gd name="connsiteX15" fmla="*/ 2874767 w 2992344"/>
              <a:gd name="connsiteY15" fmla="*/ 20890 h 1993491"/>
              <a:gd name="connsiteX16" fmla="*/ 2882657 w 2992344"/>
              <a:gd name="connsiteY16" fmla="*/ 0 h 1993491"/>
              <a:gd name="connsiteX17" fmla="*/ 2925079 w 2992344"/>
              <a:gd name="connsiteY17" fmla="*/ 112328 h 1993491"/>
              <a:gd name="connsiteX18" fmla="*/ 2992344 w 2992344"/>
              <a:gd name="connsiteY18" fmla="*/ 543508 h 1993491"/>
              <a:gd name="connsiteX19" fmla="*/ 1797703 w 2992344"/>
              <a:gd name="connsiteY19" fmla="*/ 1964032 h 1993491"/>
              <a:gd name="connsiteX20" fmla="*/ 1704475 w 2992344"/>
              <a:gd name="connsiteY20" fmla="*/ 1977822 h 1993491"/>
              <a:gd name="connsiteX21" fmla="*/ 1649147 w 2992344"/>
              <a:gd name="connsiteY21" fmla="*/ 1986005 h 1993491"/>
              <a:gd name="connsiteX22" fmla="*/ 1496172 w 2992344"/>
              <a:gd name="connsiteY22" fmla="*/ 1993491 h 1993491"/>
              <a:gd name="connsiteX23" fmla="*/ 544468 w 2992344"/>
              <a:gd name="connsiteY23" fmla="*/ 1662385 h 1993491"/>
              <a:gd name="connsiteX24" fmla="*/ 524909 w 2992344"/>
              <a:gd name="connsiteY24" fmla="*/ 1645158 h 1993491"/>
              <a:gd name="connsiteX25" fmla="*/ 438219 w 2992344"/>
              <a:gd name="connsiteY25" fmla="*/ 1568801 h 1993491"/>
              <a:gd name="connsiteX26" fmla="*/ 30397 w 2992344"/>
              <a:gd name="connsiteY26" fmla="*/ 835730 h 1993491"/>
              <a:gd name="connsiteX27" fmla="*/ 29541 w 2992344"/>
              <a:gd name="connsiteY27" fmla="*/ 830296 h 1993491"/>
              <a:gd name="connsiteX28" fmla="*/ 7725 w 2992344"/>
              <a:gd name="connsiteY28" fmla="*/ 691760 h 1993491"/>
              <a:gd name="connsiteX29" fmla="*/ 0 w 2992344"/>
              <a:gd name="connsiteY29" fmla="*/ 543508 h 1993491"/>
              <a:gd name="connsiteX30" fmla="*/ 7725 w 2992344"/>
              <a:gd name="connsiteY30" fmla="*/ 395256 h 1993491"/>
              <a:gd name="connsiteX31" fmla="*/ 26087 w 2992344"/>
              <a:gd name="connsiteY31" fmla="*/ 278656 h 1993491"/>
              <a:gd name="connsiteX32" fmla="*/ 30397 w 2992344"/>
              <a:gd name="connsiteY32" fmla="*/ 251286 h 1993491"/>
              <a:gd name="connsiteX33" fmla="*/ 67265 w 2992344"/>
              <a:gd name="connsiteY33" fmla="*/ 112328 h 199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992344" h="1993491">
                <a:moveTo>
                  <a:pt x="109688" y="0"/>
                </a:moveTo>
                <a:lnTo>
                  <a:pt x="117577" y="20890"/>
                </a:lnTo>
                <a:cubicBezTo>
                  <a:pt x="155432" y="107627"/>
                  <a:pt x="201748" y="190051"/>
                  <a:pt x="255523" y="267190"/>
                </a:cubicBezTo>
                <a:lnTo>
                  <a:pt x="317426" y="347416"/>
                </a:lnTo>
                <a:lnTo>
                  <a:pt x="341653" y="378815"/>
                </a:lnTo>
                <a:cubicBezTo>
                  <a:pt x="372144" y="414621"/>
                  <a:pt x="404375" y="448984"/>
                  <a:pt x="438219" y="481784"/>
                </a:cubicBezTo>
                <a:lnTo>
                  <a:pt x="524908" y="558140"/>
                </a:lnTo>
                <a:lnTo>
                  <a:pt x="544468" y="575368"/>
                </a:lnTo>
                <a:cubicBezTo>
                  <a:pt x="655308" y="664018"/>
                  <a:pt x="779545" y="737497"/>
                  <a:pt x="913794" y="792527"/>
                </a:cubicBezTo>
                <a:lnTo>
                  <a:pt x="1020277" y="830298"/>
                </a:lnTo>
                <a:lnTo>
                  <a:pt x="1051256" y="841286"/>
                </a:lnTo>
                <a:cubicBezTo>
                  <a:pt x="1191805" y="883652"/>
                  <a:pt x="1341239" y="906474"/>
                  <a:pt x="1496172" y="906474"/>
                </a:cubicBezTo>
                <a:cubicBezTo>
                  <a:pt x="1651106" y="906474"/>
                  <a:pt x="1800539" y="883652"/>
                  <a:pt x="1941088" y="841286"/>
                </a:cubicBezTo>
                <a:lnTo>
                  <a:pt x="1994855" y="822215"/>
                </a:lnTo>
                <a:lnTo>
                  <a:pt x="2078550" y="792527"/>
                </a:lnTo>
                <a:cubicBezTo>
                  <a:pt x="2436549" y="645781"/>
                  <a:pt x="2723347" y="367837"/>
                  <a:pt x="2874767" y="20890"/>
                </a:cubicBezTo>
                <a:lnTo>
                  <a:pt x="2882657" y="0"/>
                </a:lnTo>
                <a:lnTo>
                  <a:pt x="2925079" y="112328"/>
                </a:lnTo>
                <a:cubicBezTo>
                  <a:pt x="2968794" y="248538"/>
                  <a:pt x="2992344" y="393358"/>
                  <a:pt x="2992344" y="543508"/>
                </a:cubicBezTo>
                <a:cubicBezTo>
                  <a:pt x="2992344" y="1244211"/>
                  <a:pt x="2479483" y="1828827"/>
                  <a:pt x="1797703" y="1964032"/>
                </a:cubicBezTo>
                <a:lnTo>
                  <a:pt x="1704475" y="1977822"/>
                </a:lnTo>
                <a:lnTo>
                  <a:pt x="1649147" y="1986005"/>
                </a:lnTo>
                <a:cubicBezTo>
                  <a:pt x="1598850" y="1990955"/>
                  <a:pt x="1547817" y="1993491"/>
                  <a:pt x="1496172" y="1993491"/>
                </a:cubicBezTo>
                <a:cubicBezTo>
                  <a:pt x="1134660" y="1993491"/>
                  <a:pt x="803095" y="1869234"/>
                  <a:pt x="544468" y="1662385"/>
                </a:cubicBezTo>
                <a:lnTo>
                  <a:pt x="524909" y="1645158"/>
                </a:lnTo>
                <a:lnTo>
                  <a:pt x="438219" y="1568801"/>
                </a:lnTo>
                <a:cubicBezTo>
                  <a:pt x="235153" y="1372004"/>
                  <a:pt x="90188" y="1118901"/>
                  <a:pt x="30397" y="835730"/>
                </a:cubicBezTo>
                <a:lnTo>
                  <a:pt x="29541" y="830296"/>
                </a:lnTo>
                <a:lnTo>
                  <a:pt x="7725" y="691760"/>
                </a:lnTo>
                <a:cubicBezTo>
                  <a:pt x="2617" y="643016"/>
                  <a:pt x="0" y="593558"/>
                  <a:pt x="0" y="543508"/>
                </a:cubicBezTo>
                <a:cubicBezTo>
                  <a:pt x="0" y="493458"/>
                  <a:pt x="2617" y="444000"/>
                  <a:pt x="7725" y="395256"/>
                </a:cubicBezTo>
                <a:lnTo>
                  <a:pt x="26087" y="278656"/>
                </a:lnTo>
                <a:lnTo>
                  <a:pt x="30397" y="251286"/>
                </a:lnTo>
                <a:cubicBezTo>
                  <a:pt x="40362" y="204091"/>
                  <a:pt x="52693" y="157731"/>
                  <a:pt x="67265" y="112328"/>
                </a:cubicBezTo>
                <a:close/>
              </a:path>
            </a:pathLst>
          </a:custGeom>
          <a:gradFill flip="none" rotWithShape="1">
            <a:gsLst>
              <a:gs pos="8000">
                <a:srgbClr val="B2043C"/>
              </a:gs>
              <a:gs pos="100000">
                <a:srgbClr val="FF6CA5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E198AD2C-4082-F41C-2316-0DB696445243}"/>
              </a:ext>
            </a:extLst>
          </p:cNvPr>
          <p:cNvSpPr/>
          <p:nvPr/>
        </p:nvSpPr>
        <p:spPr>
          <a:xfrm>
            <a:off x="-2479417" y="8445889"/>
            <a:ext cx="2479417" cy="2673605"/>
          </a:xfrm>
          <a:custGeom>
            <a:avLst/>
            <a:gdLst>
              <a:gd name="connsiteX0" fmla="*/ 1386229 w 2674918"/>
              <a:gd name="connsiteY0" fmla="*/ 0 h 2884418"/>
              <a:gd name="connsiteX1" fmla="*/ 1480277 w 2674918"/>
              <a:gd name="connsiteY1" fmla="*/ 13911 h 2884418"/>
              <a:gd name="connsiteX2" fmla="*/ 2674918 w 2674918"/>
              <a:gd name="connsiteY2" fmla="*/ 1434435 h 2884418"/>
              <a:gd name="connsiteX3" fmla="*/ 2607653 w 2674918"/>
              <a:gd name="connsiteY3" fmla="*/ 1865615 h 2884418"/>
              <a:gd name="connsiteX4" fmla="*/ 2565231 w 2674918"/>
              <a:gd name="connsiteY4" fmla="*/ 1977944 h 2884418"/>
              <a:gd name="connsiteX5" fmla="*/ 2557341 w 2674918"/>
              <a:gd name="connsiteY5" fmla="*/ 1998834 h 2884418"/>
              <a:gd name="connsiteX6" fmla="*/ 1761124 w 2674918"/>
              <a:gd name="connsiteY6" fmla="*/ 2770471 h 2884418"/>
              <a:gd name="connsiteX7" fmla="*/ 1677429 w 2674918"/>
              <a:gd name="connsiteY7" fmla="*/ 2800159 h 2884418"/>
              <a:gd name="connsiteX8" fmla="*/ 1623662 w 2674918"/>
              <a:gd name="connsiteY8" fmla="*/ 2819230 h 2884418"/>
              <a:gd name="connsiteX9" fmla="*/ 1178746 w 2674918"/>
              <a:gd name="connsiteY9" fmla="*/ 2884418 h 2884418"/>
              <a:gd name="connsiteX10" fmla="*/ 733830 w 2674918"/>
              <a:gd name="connsiteY10" fmla="*/ 2819230 h 2884418"/>
              <a:gd name="connsiteX11" fmla="*/ 702851 w 2674918"/>
              <a:gd name="connsiteY11" fmla="*/ 2808242 h 2884418"/>
              <a:gd name="connsiteX12" fmla="*/ 596368 w 2674918"/>
              <a:gd name="connsiteY12" fmla="*/ 2770471 h 2884418"/>
              <a:gd name="connsiteX13" fmla="*/ 227042 w 2674918"/>
              <a:gd name="connsiteY13" fmla="*/ 2553312 h 2884418"/>
              <a:gd name="connsiteX14" fmla="*/ 207482 w 2674918"/>
              <a:gd name="connsiteY14" fmla="*/ 2536084 h 2884418"/>
              <a:gd name="connsiteX15" fmla="*/ 120793 w 2674918"/>
              <a:gd name="connsiteY15" fmla="*/ 2459728 h 2884418"/>
              <a:gd name="connsiteX16" fmla="*/ 24227 w 2674918"/>
              <a:gd name="connsiteY16" fmla="*/ 2356759 h 2884418"/>
              <a:gd name="connsiteX17" fmla="*/ 0 w 2674918"/>
              <a:gd name="connsiteY17" fmla="*/ 2325360 h 2884418"/>
              <a:gd name="connsiteX18" fmla="*/ 54507 w 2674918"/>
              <a:gd name="connsiteY18" fmla="*/ 2333422 h 2884418"/>
              <a:gd name="connsiteX19" fmla="*/ 207482 w 2674918"/>
              <a:gd name="connsiteY19" fmla="*/ 2340908 h 2884418"/>
              <a:gd name="connsiteX20" fmla="*/ 360457 w 2674918"/>
              <a:gd name="connsiteY20" fmla="*/ 2333422 h 2884418"/>
              <a:gd name="connsiteX21" fmla="*/ 414965 w 2674918"/>
              <a:gd name="connsiteY21" fmla="*/ 2325360 h 2884418"/>
              <a:gd name="connsiteX22" fmla="*/ 509013 w 2674918"/>
              <a:gd name="connsiteY22" fmla="*/ 2311449 h 2884418"/>
              <a:gd name="connsiteX23" fmla="*/ 652398 w 2674918"/>
              <a:gd name="connsiteY23" fmla="*/ 2275720 h 2884418"/>
              <a:gd name="connsiteX24" fmla="*/ 706305 w 2674918"/>
              <a:gd name="connsiteY24" fmla="*/ 2256599 h 2884418"/>
              <a:gd name="connsiteX25" fmla="*/ 789860 w 2674918"/>
              <a:gd name="connsiteY25" fmla="*/ 2226961 h 2884418"/>
              <a:gd name="connsiteX26" fmla="*/ 1159186 w 2674918"/>
              <a:gd name="connsiteY26" fmla="*/ 2009802 h 2884418"/>
              <a:gd name="connsiteX27" fmla="*/ 1194824 w 2674918"/>
              <a:gd name="connsiteY27" fmla="*/ 1978412 h 2884418"/>
              <a:gd name="connsiteX28" fmla="*/ 1265435 w 2674918"/>
              <a:gd name="connsiteY28" fmla="*/ 1916218 h 2884418"/>
              <a:gd name="connsiteX29" fmla="*/ 1673257 w 2674918"/>
              <a:gd name="connsiteY29" fmla="*/ 1183147 h 2884418"/>
              <a:gd name="connsiteX30" fmla="*/ 1677567 w 2674918"/>
              <a:gd name="connsiteY30" fmla="*/ 1155778 h 2884418"/>
              <a:gd name="connsiteX31" fmla="*/ 1695929 w 2674918"/>
              <a:gd name="connsiteY31" fmla="*/ 1039177 h 2884418"/>
              <a:gd name="connsiteX32" fmla="*/ 1703654 w 2674918"/>
              <a:gd name="connsiteY32" fmla="*/ 890925 h 2884418"/>
              <a:gd name="connsiteX33" fmla="*/ 1448131 w 2674918"/>
              <a:gd name="connsiteY33" fmla="*/ 80226 h 288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74918" h="2884418">
                <a:moveTo>
                  <a:pt x="1386229" y="0"/>
                </a:moveTo>
                <a:lnTo>
                  <a:pt x="1480277" y="13911"/>
                </a:lnTo>
                <a:cubicBezTo>
                  <a:pt x="2162057" y="149116"/>
                  <a:pt x="2674918" y="733733"/>
                  <a:pt x="2674918" y="1434435"/>
                </a:cubicBezTo>
                <a:cubicBezTo>
                  <a:pt x="2674918" y="1584586"/>
                  <a:pt x="2651368" y="1729406"/>
                  <a:pt x="2607653" y="1865615"/>
                </a:cubicBezTo>
                <a:lnTo>
                  <a:pt x="2565231" y="1977944"/>
                </a:lnTo>
                <a:lnTo>
                  <a:pt x="2557341" y="1998834"/>
                </a:lnTo>
                <a:cubicBezTo>
                  <a:pt x="2405921" y="2345781"/>
                  <a:pt x="2119123" y="2623725"/>
                  <a:pt x="1761124" y="2770471"/>
                </a:cubicBezTo>
                <a:lnTo>
                  <a:pt x="1677429" y="2800159"/>
                </a:lnTo>
                <a:lnTo>
                  <a:pt x="1623662" y="2819230"/>
                </a:lnTo>
                <a:cubicBezTo>
                  <a:pt x="1483113" y="2861596"/>
                  <a:pt x="1333680" y="2884418"/>
                  <a:pt x="1178746" y="2884418"/>
                </a:cubicBezTo>
                <a:cubicBezTo>
                  <a:pt x="1023813" y="2884418"/>
                  <a:pt x="874379" y="2861596"/>
                  <a:pt x="733830" y="2819230"/>
                </a:cubicBezTo>
                <a:lnTo>
                  <a:pt x="702851" y="2808242"/>
                </a:lnTo>
                <a:lnTo>
                  <a:pt x="596368" y="2770471"/>
                </a:lnTo>
                <a:cubicBezTo>
                  <a:pt x="462119" y="2715441"/>
                  <a:pt x="337882" y="2641962"/>
                  <a:pt x="227042" y="2553312"/>
                </a:cubicBezTo>
                <a:lnTo>
                  <a:pt x="207482" y="2536084"/>
                </a:lnTo>
                <a:lnTo>
                  <a:pt x="120793" y="2459728"/>
                </a:lnTo>
                <a:cubicBezTo>
                  <a:pt x="86949" y="2426928"/>
                  <a:pt x="54718" y="2392565"/>
                  <a:pt x="24227" y="2356759"/>
                </a:cubicBezTo>
                <a:lnTo>
                  <a:pt x="0" y="2325360"/>
                </a:lnTo>
                <a:lnTo>
                  <a:pt x="54507" y="2333422"/>
                </a:lnTo>
                <a:cubicBezTo>
                  <a:pt x="104804" y="2338372"/>
                  <a:pt x="155838" y="2340908"/>
                  <a:pt x="207482" y="2340908"/>
                </a:cubicBezTo>
                <a:cubicBezTo>
                  <a:pt x="259127" y="2340908"/>
                  <a:pt x="310160" y="2338372"/>
                  <a:pt x="360457" y="2333422"/>
                </a:cubicBezTo>
                <a:lnTo>
                  <a:pt x="414965" y="2325360"/>
                </a:lnTo>
                <a:lnTo>
                  <a:pt x="509013" y="2311449"/>
                </a:lnTo>
                <a:cubicBezTo>
                  <a:pt x="557712" y="2301792"/>
                  <a:pt x="605548" y="2289842"/>
                  <a:pt x="652398" y="2275720"/>
                </a:cubicBezTo>
                <a:lnTo>
                  <a:pt x="706305" y="2256599"/>
                </a:lnTo>
                <a:lnTo>
                  <a:pt x="789860" y="2226961"/>
                </a:lnTo>
                <a:cubicBezTo>
                  <a:pt x="924110" y="2171931"/>
                  <a:pt x="1048347" y="2098452"/>
                  <a:pt x="1159186" y="2009802"/>
                </a:cubicBezTo>
                <a:lnTo>
                  <a:pt x="1194824" y="1978412"/>
                </a:lnTo>
                <a:lnTo>
                  <a:pt x="1265435" y="1916218"/>
                </a:lnTo>
                <a:cubicBezTo>
                  <a:pt x="1468501" y="1719421"/>
                  <a:pt x="1613466" y="1466318"/>
                  <a:pt x="1673257" y="1183147"/>
                </a:cubicBezTo>
                <a:lnTo>
                  <a:pt x="1677567" y="1155778"/>
                </a:lnTo>
                <a:lnTo>
                  <a:pt x="1695929" y="1039177"/>
                </a:lnTo>
                <a:cubicBezTo>
                  <a:pt x="1701038" y="990433"/>
                  <a:pt x="1703654" y="940975"/>
                  <a:pt x="1703654" y="890925"/>
                </a:cubicBezTo>
                <a:cubicBezTo>
                  <a:pt x="1703654" y="590624"/>
                  <a:pt x="1609455" y="311645"/>
                  <a:pt x="1448131" y="80226"/>
                </a:cubicBezTo>
                <a:close/>
              </a:path>
            </a:pathLst>
          </a:custGeom>
          <a:gradFill flip="none" rotWithShape="1">
            <a:gsLst>
              <a:gs pos="41000">
                <a:srgbClr val="F2279E"/>
              </a:gs>
              <a:gs pos="100000">
                <a:srgbClr val="700542"/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12BA5B0-3055-42E8-36E7-017000E0D8A1}"/>
              </a:ext>
            </a:extLst>
          </p:cNvPr>
          <p:cNvGrpSpPr/>
          <p:nvPr/>
        </p:nvGrpSpPr>
        <p:grpSpPr>
          <a:xfrm>
            <a:off x="-5081912" y="2036636"/>
            <a:ext cx="2673453" cy="921159"/>
            <a:chOff x="-107576" y="2036636"/>
            <a:chExt cx="2673453" cy="921159"/>
          </a:xfrm>
        </p:grpSpPr>
        <p:sp>
          <p:nvSpPr>
            <p:cNvPr id="63" name="Google Shape;294;p42">
              <a:extLst>
                <a:ext uri="{FF2B5EF4-FFF2-40B4-BE49-F238E27FC236}">
                  <a16:creationId xmlns:a16="http://schemas.microsoft.com/office/drawing/2014/main" id="{EC6CBB4B-4B60-ABB5-DDD2-EB3EF76DFACA}"/>
                </a:ext>
              </a:extLst>
            </p:cNvPr>
            <p:cNvSpPr txBox="1"/>
            <p:nvPr/>
          </p:nvSpPr>
          <p:spPr>
            <a:xfrm>
              <a:off x="0" y="2036636"/>
              <a:ext cx="2565877" cy="3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b="1" dirty="0">
                  <a:solidFill>
                    <a:srgbClr val="FFB1FF"/>
                  </a:solidFill>
                  <a:latin typeface="Raleway"/>
                  <a:ea typeface="Raleway"/>
                  <a:cs typeface="Raleway"/>
                  <a:sym typeface="Raleway"/>
                </a:rPr>
                <a:t>Stable Yearly Efficiency</a:t>
              </a:r>
              <a:endParaRPr sz="1200" b="1" dirty="0">
                <a:solidFill>
                  <a:srgbClr val="FFB1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64" name="Google Shape;321;p42">
              <a:extLst>
                <a:ext uri="{FF2B5EF4-FFF2-40B4-BE49-F238E27FC236}">
                  <a16:creationId xmlns:a16="http://schemas.microsoft.com/office/drawing/2014/main" id="{C0919B70-E80D-FEB7-4727-ADC07C8C73DF}"/>
                </a:ext>
              </a:extLst>
            </p:cNvPr>
            <p:cNvCxnSpPr>
              <a:cxnSpLocks/>
            </p:cNvCxnSpPr>
            <p:nvPr/>
          </p:nvCxnSpPr>
          <p:spPr>
            <a:xfrm>
              <a:off x="1566817" y="237208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64FF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65" name="Google Shape;294;p42">
              <a:extLst>
                <a:ext uri="{FF2B5EF4-FFF2-40B4-BE49-F238E27FC236}">
                  <a16:creationId xmlns:a16="http://schemas.microsoft.com/office/drawing/2014/main" id="{B105B30D-DA0A-6F1E-604F-24E7E7C4CB25}"/>
                </a:ext>
              </a:extLst>
            </p:cNvPr>
            <p:cNvSpPr txBox="1"/>
            <p:nvPr/>
          </p:nvSpPr>
          <p:spPr>
            <a:xfrm>
              <a:off x="-107576" y="2437876"/>
              <a:ext cx="2673453" cy="519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Overall Stable across years. Indicates consistent demand &amp; operational balance</a:t>
              </a:r>
              <a:endParaRPr sz="11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344A446-70B0-7ED5-540F-B93D24B97A05}"/>
              </a:ext>
            </a:extLst>
          </p:cNvPr>
          <p:cNvGrpSpPr/>
          <p:nvPr/>
        </p:nvGrpSpPr>
        <p:grpSpPr>
          <a:xfrm>
            <a:off x="-10130029" y="3439254"/>
            <a:ext cx="2566800" cy="783069"/>
            <a:chOff x="1523" y="3439254"/>
            <a:chExt cx="2566800" cy="783069"/>
          </a:xfrm>
        </p:grpSpPr>
        <p:sp>
          <p:nvSpPr>
            <p:cNvPr id="67" name="Google Shape;294;p42">
              <a:extLst>
                <a:ext uri="{FF2B5EF4-FFF2-40B4-BE49-F238E27FC236}">
                  <a16:creationId xmlns:a16="http://schemas.microsoft.com/office/drawing/2014/main" id="{666570F8-5988-0161-E8E2-7DD6B457B3D5}"/>
                </a:ext>
              </a:extLst>
            </p:cNvPr>
            <p:cNvSpPr txBox="1"/>
            <p:nvPr/>
          </p:nvSpPr>
          <p:spPr>
            <a:xfrm>
              <a:off x="2446" y="3439254"/>
              <a:ext cx="2565877" cy="3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8BA8FE"/>
                  </a:solidFill>
                  <a:latin typeface="Raleway"/>
                  <a:ea typeface="Raleway"/>
                  <a:cs typeface="Raleway"/>
                  <a:sym typeface="Raleway"/>
                </a:rPr>
                <a:t>Seasonality Impacts Load Factor</a:t>
              </a:r>
            </a:p>
          </p:txBody>
        </p:sp>
        <p:cxnSp>
          <p:nvCxnSpPr>
            <p:cNvPr id="68" name="Google Shape;321;p42">
              <a:extLst>
                <a:ext uri="{FF2B5EF4-FFF2-40B4-BE49-F238E27FC236}">
                  <a16:creationId xmlns:a16="http://schemas.microsoft.com/office/drawing/2014/main" id="{6B71C26E-B8D0-85FF-ABA5-9242BAC69DB7}"/>
                </a:ext>
              </a:extLst>
            </p:cNvPr>
            <p:cNvCxnSpPr>
              <a:cxnSpLocks/>
            </p:cNvCxnSpPr>
            <p:nvPr/>
          </p:nvCxnSpPr>
          <p:spPr>
            <a:xfrm>
              <a:off x="1569263" y="3774704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8776FE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69" name="Google Shape;294;p42">
              <a:extLst>
                <a:ext uri="{FF2B5EF4-FFF2-40B4-BE49-F238E27FC236}">
                  <a16:creationId xmlns:a16="http://schemas.microsoft.com/office/drawing/2014/main" id="{214423F9-2A57-21D1-66A5-792CB6F334E7}"/>
                </a:ext>
              </a:extLst>
            </p:cNvPr>
            <p:cNvSpPr txBox="1"/>
            <p:nvPr/>
          </p:nvSpPr>
          <p:spPr>
            <a:xfrm>
              <a:off x="1523" y="3840495"/>
              <a:ext cx="2566800" cy="381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Heavy summer travel demand and off-peak challenges in winter.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4250E25-5E82-64A2-CE76-ED3006F761B7}"/>
              </a:ext>
            </a:extLst>
          </p:cNvPr>
          <p:cNvGrpSpPr/>
          <p:nvPr/>
        </p:nvGrpSpPr>
        <p:grpSpPr>
          <a:xfrm>
            <a:off x="-14486838" y="4855752"/>
            <a:ext cx="2566800" cy="913306"/>
            <a:chOff x="-2742" y="4855752"/>
            <a:chExt cx="2566800" cy="913306"/>
          </a:xfrm>
        </p:grpSpPr>
        <p:sp>
          <p:nvSpPr>
            <p:cNvPr id="71" name="Google Shape;294;p42">
              <a:extLst>
                <a:ext uri="{FF2B5EF4-FFF2-40B4-BE49-F238E27FC236}">
                  <a16:creationId xmlns:a16="http://schemas.microsoft.com/office/drawing/2014/main" id="{BAE1AD3B-A0C8-11D9-041F-5482F54E5046}"/>
                </a:ext>
              </a:extLst>
            </p:cNvPr>
            <p:cNvSpPr txBox="1"/>
            <p:nvPr/>
          </p:nvSpPr>
          <p:spPr>
            <a:xfrm>
              <a:off x="-1819" y="4855752"/>
              <a:ext cx="2565877" cy="307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b="1" dirty="0">
                  <a:solidFill>
                    <a:srgbClr val="E2EA8D"/>
                  </a:solidFill>
                  <a:latin typeface="Raleway"/>
                  <a:ea typeface="Raleway"/>
                  <a:cs typeface="Raleway"/>
                  <a:sym typeface="Raleway"/>
                </a:rPr>
                <a:t>Uneven Load Factor Efficiency</a:t>
              </a:r>
              <a:endParaRPr sz="1200" b="1" dirty="0">
                <a:solidFill>
                  <a:srgbClr val="E2EA8D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72" name="Google Shape;321;p42">
              <a:extLst>
                <a:ext uri="{FF2B5EF4-FFF2-40B4-BE49-F238E27FC236}">
                  <a16:creationId xmlns:a16="http://schemas.microsoft.com/office/drawing/2014/main" id="{7D1D4F84-8462-8D29-24B5-29EA09F7D6C7}"/>
                </a:ext>
              </a:extLst>
            </p:cNvPr>
            <p:cNvCxnSpPr>
              <a:cxnSpLocks/>
            </p:cNvCxnSpPr>
            <p:nvPr/>
          </p:nvCxnSpPr>
          <p:spPr>
            <a:xfrm>
              <a:off x="1564998" y="517580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73" name="Google Shape;294;p42">
              <a:extLst>
                <a:ext uri="{FF2B5EF4-FFF2-40B4-BE49-F238E27FC236}">
                  <a16:creationId xmlns:a16="http://schemas.microsoft.com/office/drawing/2014/main" id="{B9DEF5E3-1AA5-B0AD-FC4E-18A81272BE39}"/>
                </a:ext>
              </a:extLst>
            </p:cNvPr>
            <p:cNvSpPr txBox="1"/>
            <p:nvPr/>
          </p:nvSpPr>
          <p:spPr>
            <a:xfrm>
              <a:off x="-2742" y="5228150"/>
              <a:ext cx="2566800" cy="540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Delta and Southwest alone make-up around 39%. while Comair and ExpressJet show underperformance</a:t>
              </a:r>
              <a:endParaRPr sz="11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0C098C1-3232-5879-778A-1F19AFCE2F7F}"/>
              </a:ext>
            </a:extLst>
          </p:cNvPr>
          <p:cNvGrpSpPr/>
          <p:nvPr/>
        </p:nvGrpSpPr>
        <p:grpSpPr>
          <a:xfrm>
            <a:off x="-2406640" y="2041453"/>
            <a:ext cx="864000" cy="864000"/>
            <a:chOff x="2567696" y="2041453"/>
            <a:chExt cx="864000" cy="864000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E527CBC6-5B66-F9E3-463E-16024888C275}"/>
                </a:ext>
              </a:extLst>
            </p:cNvPr>
            <p:cNvSpPr/>
            <p:nvPr/>
          </p:nvSpPr>
          <p:spPr>
            <a:xfrm>
              <a:off x="2567696" y="204145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E415FF"/>
                </a:gs>
                <a:gs pos="100000">
                  <a:srgbClr val="57056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Google Shape;306;p42">
              <a:extLst>
                <a:ext uri="{FF2B5EF4-FFF2-40B4-BE49-F238E27FC236}">
                  <a16:creationId xmlns:a16="http://schemas.microsoft.com/office/drawing/2014/main" id="{F4E8722C-7B65-4A83-583E-AEB76A4F1ECA}"/>
                </a:ext>
              </a:extLst>
            </p:cNvPr>
            <p:cNvSpPr txBox="1"/>
            <p:nvPr/>
          </p:nvSpPr>
          <p:spPr>
            <a:xfrm>
              <a:off x="2831170" y="218514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1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74C628F-6BE5-0EED-696A-454BDE89A809}"/>
              </a:ext>
            </a:extLst>
          </p:cNvPr>
          <p:cNvGrpSpPr/>
          <p:nvPr/>
        </p:nvGrpSpPr>
        <p:grpSpPr>
          <a:xfrm>
            <a:off x="-7561410" y="3444071"/>
            <a:ext cx="864000" cy="864000"/>
            <a:chOff x="2570142" y="3444071"/>
            <a:chExt cx="864000" cy="864000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C96B1CEA-1064-96BA-5183-016F8F3F08FB}"/>
                </a:ext>
              </a:extLst>
            </p:cNvPr>
            <p:cNvSpPr/>
            <p:nvPr/>
          </p:nvSpPr>
          <p:spPr>
            <a:xfrm>
              <a:off x="2570142" y="3444071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C00F3"/>
                </a:gs>
                <a:gs pos="100000">
                  <a:srgbClr val="2E027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Google Shape;306;p42">
              <a:extLst>
                <a:ext uri="{FF2B5EF4-FFF2-40B4-BE49-F238E27FC236}">
                  <a16:creationId xmlns:a16="http://schemas.microsoft.com/office/drawing/2014/main" id="{C1372C6D-7652-A656-F64A-1BADA418E01C}"/>
                </a:ext>
              </a:extLst>
            </p:cNvPr>
            <p:cNvSpPr txBox="1"/>
            <p:nvPr/>
          </p:nvSpPr>
          <p:spPr>
            <a:xfrm>
              <a:off x="2833616" y="3587762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2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61863C-00AB-4DA9-E1D9-13C63A0673C8}"/>
              </a:ext>
            </a:extLst>
          </p:cNvPr>
          <p:cNvGrpSpPr/>
          <p:nvPr/>
        </p:nvGrpSpPr>
        <p:grpSpPr>
          <a:xfrm>
            <a:off x="-11918219" y="4845173"/>
            <a:ext cx="864000" cy="864000"/>
            <a:chOff x="2565877" y="4845173"/>
            <a:chExt cx="864000" cy="864000"/>
          </a:xfrm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400AC16-C9BF-6F14-98B8-AACEC13A034A}"/>
                </a:ext>
              </a:extLst>
            </p:cNvPr>
            <p:cNvSpPr/>
            <p:nvPr/>
          </p:nvSpPr>
          <p:spPr>
            <a:xfrm>
              <a:off x="2565877" y="484517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77813"/>
                </a:gs>
                <a:gs pos="23000">
                  <a:srgbClr val="B0831F"/>
                </a:gs>
                <a:gs pos="100000">
                  <a:srgbClr val="FFFF00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Google Shape;306;p42">
              <a:extLst>
                <a:ext uri="{FF2B5EF4-FFF2-40B4-BE49-F238E27FC236}">
                  <a16:creationId xmlns:a16="http://schemas.microsoft.com/office/drawing/2014/main" id="{6E26FCA0-EE05-7918-E690-20D296590341}"/>
                </a:ext>
              </a:extLst>
            </p:cNvPr>
            <p:cNvSpPr txBox="1"/>
            <p:nvPr/>
          </p:nvSpPr>
          <p:spPr>
            <a:xfrm>
              <a:off x="2829351" y="498886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3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83" name="Freeform 82">
            <a:extLst>
              <a:ext uri="{FF2B5EF4-FFF2-40B4-BE49-F238E27FC236}">
                <a16:creationId xmlns:a16="http://schemas.microsoft.com/office/drawing/2014/main" id="{2C2BC1E3-A71D-AAEB-2823-B966C24D7C52}"/>
              </a:ext>
            </a:extLst>
          </p:cNvPr>
          <p:cNvSpPr/>
          <p:nvPr/>
        </p:nvSpPr>
        <p:spPr>
          <a:xfrm>
            <a:off x="12333939" y="-4115588"/>
            <a:ext cx="2480176" cy="2673493"/>
          </a:xfrm>
          <a:custGeom>
            <a:avLst/>
            <a:gdLst>
              <a:gd name="connsiteX0" fmla="*/ 1496172 w 2675737"/>
              <a:gd name="connsiteY0" fmla="*/ 0 h 2884297"/>
              <a:gd name="connsiteX1" fmla="*/ 1941088 w 2675737"/>
              <a:gd name="connsiteY1" fmla="*/ 65188 h 2884297"/>
              <a:gd name="connsiteX2" fmla="*/ 1972068 w 2675737"/>
              <a:gd name="connsiteY2" fmla="*/ 76177 h 2884297"/>
              <a:gd name="connsiteX3" fmla="*/ 2078550 w 2675737"/>
              <a:gd name="connsiteY3" fmla="*/ 113947 h 2884297"/>
              <a:gd name="connsiteX4" fmla="*/ 2447876 w 2675737"/>
              <a:gd name="connsiteY4" fmla="*/ 331106 h 2884297"/>
              <a:gd name="connsiteX5" fmla="*/ 2467435 w 2675737"/>
              <a:gd name="connsiteY5" fmla="*/ 348334 h 2884297"/>
              <a:gd name="connsiteX6" fmla="*/ 2554125 w 2675737"/>
              <a:gd name="connsiteY6" fmla="*/ 424690 h 2884297"/>
              <a:gd name="connsiteX7" fmla="*/ 2650691 w 2675737"/>
              <a:gd name="connsiteY7" fmla="*/ 527659 h 2884297"/>
              <a:gd name="connsiteX8" fmla="*/ 2675737 w 2675737"/>
              <a:gd name="connsiteY8" fmla="*/ 560118 h 2884297"/>
              <a:gd name="connsiteX9" fmla="*/ 2620411 w 2675737"/>
              <a:gd name="connsiteY9" fmla="*/ 551935 h 2884297"/>
              <a:gd name="connsiteX10" fmla="*/ 2467436 w 2675737"/>
              <a:gd name="connsiteY10" fmla="*/ 544449 h 2884297"/>
              <a:gd name="connsiteX11" fmla="*/ 2314461 w 2675737"/>
              <a:gd name="connsiteY11" fmla="*/ 551935 h 2884297"/>
              <a:gd name="connsiteX12" fmla="*/ 2259133 w 2675737"/>
              <a:gd name="connsiteY12" fmla="*/ 560119 h 2884297"/>
              <a:gd name="connsiteX13" fmla="*/ 2165905 w 2675737"/>
              <a:gd name="connsiteY13" fmla="*/ 573908 h 2884297"/>
              <a:gd name="connsiteX14" fmla="*/ 2022520 w 2675737"/>
              <a:gd name="connsiteY14" fmla="*/ 609637 h 2884297"/>
              <a:gd name="connsiteX15" fmla="*/ 1968753 w 2675737"/>
              <a:gd name="connsiteY15" fmla="*/ 628709 h 2884297"/>
              <a:gd name="connsiteX16" fmla="*/ 1885058 w 2675737"/>
              <a:gd name="connsiteY16" fmla="*/ 658396 h 2884297"/>
              <a:gd name="connsiteX17" fmla="*/ 1515732 w 2675737"/>
              <a:gd name="connsiteY17" fmla="*/ 875555 h 2884297"/>
              <a:gd name="connsiteX18" fmla="*/ 1480094 w 2675737"/>
              <a:gd name="connsiteY18" fmla="*/ 906945 h 2884297"/>
              <a:gd name="connsiteX19" fmla="*/ 1409483 w 2675737"/>
              <a:gd name="connsiteY19" fmla="*/ 969139 h 2884297"/>
              <a:gd name="connsiteX20" fmla="*/ 1001661 w 2675737"/>
              <a:gd name="connsiteY20" fmla="*/ 1702210 h 2884297"/>
              <a:gd name="connsiteX21" fmla="*/ 997492 w 2675737"/>
              <a:gd name="connsiteY21" fmla="*/ 1728688 h 2884297"/>
              <a:gd name="connsiteX22" fmla="*/ 978989 w 2675737"/>
              <a:gd name="connsiteY22" fmla="*/ 1846180 h 2884297"/>
              <a:gd name="connsiteX23" fmla="*/ 971264 w 2675737"/>
              <a:gd name="connsiteY23" fmla="*/ 1994432 h 2884297"/>
              <a:gd name="connsiteX24" fmla="*/ 1226787 w 2675737"/>
              <a:gd name="connsiteY24" fmla="*/ 2805131 h 2884297"/>
              <a:gd name="connsiteX25" fmla="*/ 1287872 w 2675737"/>
              <a:gd name="connsiteY25" fmla="*/ 2884297 h 2884297"/>
              <a:gd name="connsiteX26" fmla="*/ 1194641 w 2675737"/>
              <a:gd name="connsiteY26" fmla="*/ 2870507 h 2884297"/>
              <a:gd name="connsiteX27" fmla="*/ 0 w 2675737"/>
              <a:gd name="connsiteY27" fmla="*/ 1449983 h 2884297"/>
              <a:gd name="connsiteX28" fmla="*/ 67265 w 2675737"/>
              <a:gd name="connsiteY28" fmla="*/ 1018803 h 2884297"/>
              <a:gd name="connsiteX29" fmla="*/ 109688 w 2675737"/>
              <a:gd name="connsiteY29" fmla="*/ 906474 h 2884297"/>
              <a:gd name="connsiteX30" fmla="*/ 117577 w 2675737"/>
              <a:gd name="connsiteY30" fmla="*/ 885584 h 2884297"/>
              <a:gd name="connsiteX31" fmla="*/ 913794 w 2675737"/>
              <a:gd name="connsiteY31" fmla="*/ 113947 h 2884297"/>
              <a:gd name="connsiteX32" fmla="*/ 997349 w 2675737"/>
              <a:gd name="connsiteY32" fmla="*/ 84309 h 2884297"/>
              <a:gd name="connsiteX33" fmla="*/ 1051256 w 2675737"/>
              <a:gd name="connsiteY33" fmla="*/ 65188 h 2884297"/>
              <a:gd name="connsiteX34" fmla="*/ 1496172 w 2675737"/>
              <a:gd name="connsiteY34" fmla="*/ 0 h 288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75737" h="2884297">
                <a:moveTo>
                  <a:pt x="1496172" y="0"/>
                </a:moveTo>
                <a:cubicBezTo>
                  <a:pt x="1651106" y="0"/>
                  <a:pt x="1800539" y="22823"/>
                  <a:pt x="1941088" y="65188"/>
                </a:cubicBezTo>
                <a:lnTo>
                  <a:pt x="1972068" y="76177"/>
                </a:lnTo>
                <a:lnTo>
                  <a:pt x="2078550" y="113947"/>
                </a:lnTo>
                <a:cubicBezTo>
                  <a:pt x="2212800" y="168977"/>
                  <a:pt x="2337037" y="242456"/>
                  <a:pt x="2447876" y="331106"/>
                </a:cubicBezTo>
                <a:lnTo>
                  <a:pt x="2467435" y="348334"/>
                </a:lnTo>
                <a:lnTo>
                  <a:pt x="2554125" y="424690"/>
                </a:lnTo>
                <a:cubicBezTo>
                  <a:pt x="2587970" y="457490"/>
                  <a:pt x="2620200" y="491853"/>
                  <a:pt x="2650691" y="527659"/>
                </a:cubicBezTo>
                <a:lnTo>
                  <a:pt x="2675737" y="560118"/>
                </a:lnTo>
                <a:lnTo>
                  <a:pt x="2620411" y="551935"/>
                </a:lnTo>
                <a:cubicBezTo>
                  <a:pt x="2570114" y="546985"/>
                  <a:pt x="2519081" y="544449"/>
                  <a:pt x="2467436" y="544449"/>
                </a:cubicBezTo>
                <a:cubicBezTo>
                  <a:pt x="2415792" y="544449"/>
                  <a:pt x="2364758" y="546985"/>
                  <a:pt x="2314461" y="551935"/>
                </a:cubicBezTo>
                <a:lnTo>
                  <a:pt x="2259133" y="560119"/>
                </a:lnTo>
                <a:lnTo>
                  <a:pt x="2165905" y="573908"/>
                </a:lnTo>
                <a:cubicBezTo>
                  <a:pt x="2117207" y="583565"/>
                  <a:pt x="2069370" y="595516"/>
                  <a:pt x="2022520" y="609637"/>
                </a:cubicBezTo>
                <a:lnTo>
                  <a:pt x="1968753" y="628709"/>
                </a:lnTo>
                <a:lnTo>
                  <a:pt x="1885058" y="658396"/>
                </a:lnTo>
                <a:cubicBezTo>
                  <a:pt x="1750809" y="713426"/>
                  <a:pt x="1626572" y="786905"/>
                  <a:pt x="1515732" y="875555"/>
                </a:cubicBezTo>
                <a:lnTo>
                  <a:pt x="1480094" y="906945"/>
                </a:lnTo>
                <a:lnTo>
                  <a:pt x="1409483" y="969139"/>
                </a:lnTo>
                <a:cubicBezTo>
                  <a:pt x="1206417" y="1165936"/>
                  <a:pt x="1061452" y="1419039"/>
                  <a:pt x="1001661" y="1702210"/>
                </a:cubicBezTo>
                <a:lnTo>
                  <a:pt x="997492" y="1728688"/>
                </a:lnTo>
                <a:lnTo>
                  <a:pt x="978989" y="1846180"/>
                </a:lnTo>
                <a:cubicBezTo>
                  <a:pt x="973881" y="1894924"/>
                  <a:pt x="971264" y="1944382"/>
                  <a:pt x="971264" y="1994432"/>
                </a:cubicBezTo>
                <a:cubicBezTo>
                  <a:pt x="971264" y="2294733"/>
                  <a:pt x="1065463" y="2573713"/>
                  <a:pt x="1226787" y="2805131"/>
                </a:cubicBezTo>
                <a:lnTo>
                  <a:pt x="1287872" y="2884297"/>
                </a:lnTo>
                <a:lnTo>
                  <a:pt x="1194641" y="2870507"/>
                </a:lnTo>
                <a:cubicBezTo>
                  <a:pt x="512861" y="2735302"/>
                  <a:pt x="0" y="2150686"/>
                  <a:pt x="0" y="1449983"/>
                </a:cubicBezTo>
                <a:cubicBezTo>
                  <a:pt x="0" y="1299833"/>
                  <a:pt x="23550" y="1155013"/>
                  <a:pt x="67265" y="1018803"/>
                </a:cubicBezTo>
                <a:lnTo>
                  <a:pt x="109688" y="906474"/>
                </a:lnTo>
                <a:lnTo>
                  <a:pt x="117577" y="885584"/>
                </a:lnTo>
                <a:cubicBezTo>
                  <a:pt x="268997" y="538637"/>
                  <a:pt x="555795" y="260693"/>
                  <a:pt x="913794" y="113947"/>
                </a:cubicBezTo>
                <a:lnTo>
                  <a:pt x="997349" y="84309"/>
                </a:lnTo>
                <a:lnTo>
                  <a:pt x="1051256" y="65188"/>
                </a:lnTo>
                <a:cubicBezTo>
                  <a:pt x="1191805" y="22823"/>
                  <a:pt x="1341239" y="0"/>
                  <a:pt x="1496172" y="0"/>
                </a:cubicBezTo>
                <a:close/>
              </a:path>
            </a:pathLst>
          </a:custGeom>
          <a:gradFill>
            <a:gsLst>
              <a:gs pos="0">
                <a:srgbClr val="A77813"/>
              </a:gs>
              <a:gs pos="23000">
                <a:srgbClr val="B0831F"/>
              </a:gs>
              <a:gs pos="100000">
                <a:srgbClr val="FFFF00"/>
              </a:gs>
            </a:gsLst>
            <a:lin ang="6600000" scaled="0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F8C75BBF-57C4-BD61-089F-C79B743D486D}"/>
              </a:ext>
            </a:extLst>
          </p:cNvPr>
          <p:cNvSpPr/>
          <p:nvPr/>
        </p:nvSpPr>
        <p:spPr>
          <a:xfrm>
            <a:off x="16692107" y="-1252340"/>
            <a:ext cx="2773643" cy="1847795"/>
          </a:xfrm>
          <a:custGeom>
            <a:avLst/>
            <a:gdLst>
              <a:gd name="connsiteX0" fmla="*/ 1496172 w 2992344"/>
              <a:gd name="connsiteY0" fmla="*/ 0 h 1993493"/>
              <a:gd name="connsiteX1" fmla="*/ 2447876 w 2992344"/>
              <a:gd name="connsiteY1" fmla="*/ 331106 h 1993493"/>
              <a:gd name="connsiteX2" fmla="*/ 2467436 w 2992344"/>
              <a:gd name="connsiteY2" fmla="*/ 348335 h 1993493"/>
              <a:gd name="connsiteX3" fmla="*/ 2554125 w 2992344"/>
              <a:gd name="connsiteY3" fmla="*/ 424690 h 1993493"/>
              <a:gd name="connsiteX4" fmla="*/ 2961947 w 2992344"/>
              <a:gd name="connsiteY4" fmla="*/ 1157761 h 1993493"/>
              <a:gd name="connsiteX5" fmla="*/ 2962803 w 2992344"/>
              <a:gd name="connsiteY5" fmla="*/ 1163196 h 1993493"/>
              <a:gd name="connsiteX6" fmla="*/ 2984619 w 2992344"/>
              <a:gd name="connsiteY6" fmla="*/ 1301731 h 1993493"/>
              <a:gd name="connsiteX7" fmla="*/ 2992344 w 2992344"/>
              <a:gd name="connsiteY7" fmla="*/ 1449983 h 1993493"/>
              <a:gd name="connsiteX8" fmla="*/ 2984619 w 2992344"/>
              <a:gd name="connsiteY8" fmla="*/ 1598235 h 1993493"/>
              <a:gd name="connsiteX9" fmla="*/ 2966117 w 2992344"/>
              <a:gd name="connsiteY9" fmla="*/ 1715727 h 1993493"/>
              <a:gd name="connsiteX10" fmla="*/ 2961947 w 2992344"/>
              <a:gd name="connsiteY10" fmla="*/ 1742205 h 1993493"/>
              <a:gd name="connsiteX11" fmla="*/ 2925079 w 2992344"/>
              <a:gd name="connsiteY11" fmla="*/ 1881163 h 1993493"/>
              <a:gd name="connsiteX12" fmla="*/ 2882656 w 2992344"/>
              <a:gd name="connsiteY12" fmla="*/ 1993493 h 1993493"/>
              <a:gd name="connsiteX13" fmla="*/ 2874767 w 2992344"/>
              <a:gd name="connsiteY13" fmla="*/ 1972603 h 1993493"/>
              <a:gd name="connsiteX14" fmla="*/ 2736821 w 2992344"/>
              <a:gd name="connsiteY14" fmla="*/ 1726303 h 1993493"/>
              <a:gd name="connsiteX15" fmla="*/ 2675737 w 2992344"/>
              <a:gd name="connsiteY15" fmla="*/ 1647137 h 1993493"/>
              <a:gd name="connsiteX16" fmla="*/ 2650691 w 2992344"/>
              <a:gd name="connsiteY16" fmla="*/ 1614678 h 1993493"/>
              <a:gd name="connsiteX17" fmla="*/ 2554125 w 2992344"/>
              <a:gd name="connsiteY17" fmla="*/ 1511709 h 1993493"/>
              <a:gd name="connsiteX18" fmla="*/ 2467435 w 2992344"/>
              <a:gd name="connsiteY18" fmla="*/ 1435353 h 1993493"/>
              <a:gd name="connsiteX19" fmla="*/ 2447876 w 2992344"/>
              <a:gd name="connsiteY19" fmla="*/ 1418125 h 1993493"/>
              <a:gd name="connsiteX20" fmla="*/ 2078550 w 2992344"/>
              <a:gd name="connsiteY20" fmla="*/ 1200966 h 1993493"/>
              <a:gd name="connsiteX21" fmla="*/ 1972068 w 2992344"/>
              <a:gd name="connsiteY21" fmla="*/ 1163196 h 1993493"/>
              <a:gd name="connsiteX22" fmla="*/ 1941088 w 2992344"/>
              <a:gd name="connsiteY22" fmla="*/ 1152207 h 1993493"/>
              <a:gd name="connsiteX23" fmla="*/ 1496172 w 2992344"/>
              <a:gd name="connsiteY23" fmla="*/ 1087019 h 1993493"/>
              <a:gd name="connsiteX24" fmla="*/ 1051256 w 2992344"/>
              <a:gd name="connsiteY24" fmla="*/ 1152207 h 1993493"/>
              <a:gd name="connsiteX25" fmla="*/ 997349 w 2992344"/>
              <a:gd name="connsiteY25" fmla="*/ 1171328 h 1993493"/>
              <a:gd name="connsiteX26" fmla="*/ 913794 w 2992344"/>
              <a:gd name="connsiteY26" fmla="*/ 1200966 h 1993493"/>
              <a:gd name="connsiteX27" fmla="*/ 117577 w 2992344"/>
              <a:gd name="connsiteY27" fmla="*/ 1972603 h 1993493"/>
              <a:gd name="connsiteX28" fmla="*/ 109688 w 2992344"/>
              <a:gd name="connsiteY28" fmla="*/ 1993493 h 1993493"/>
              <a:gd name="connsiteX29" fmla="*/ 67265 w 2992344"/>
              <a:gd name="connsiteY29" fmla="*/ 1881163 h 1993493"/>
              <a:gd name="connsiteX30" fmla="*/ 0 w 2992344"/>
              <a:gd name="connsiteY30" fmla="*/ 1449983 h 1993493"/>
              <a:gd name="connsiteX31" fmla="*/ 1194641 w 2992344"/>
              <a:gd name="connsiteY31" fmla="*/ 29459 h 1993493"/>
              <a:gd name="connsiteX32" fmla="*/ 1288689 w 2992344"/>
              <a:gd name="connsiteY32" fmla="*/ 15548 h 1993493"/>
              <a:gd name="connsiteX33" fmla="*/ 1343197 w 2992344"/>
              <a:gd name="connsiteY33" fmla="*/ 7486 h 1993493"/>
              <a:gd name="connsiteX34" fmla="*/ 1496172 w 2992344"/>
              <a:gd name="connsiteY34" fmla="*/ 0 h 199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92344" h="1993493">
                <a:moveTo>
                  <a:pt x="1496172" y="0"/>
                </a:moveTo>
                <a:cubicBezTo>
                  <a:pt x="1857684" y="0"/>
                  <a:pt x="2189250" y="124257"/>
                  <a:pt x="2447876" y="331106"/>
                </a:cubicBezTo>
                <a:lnTo>
                  <a:pt x="2467436" y="348335"/>
                </a:lnTo>
                <a:lnTo>
                  <a:pt x="2554125" y="424690"/>
                </a:lnTo>
                <a:cubicBezTo>
                  <a:pt x="2757191" y="621487"/>
                  <a:pt x="2902156" y="874590"/>
                  <a:pt x="2961947" y="1157761"/>
                </a:cubicBezTo>
                <a:lnTo>
                  <a:pt x="2962803" y="1163196"/>
                </a:lnTo>
                <a:lnTo>
                  <a:pt x="2984619" y="1301731"/>
                </a:lnTo>
                <a:cubicBezTo>
                  <a:pt x="2989728" y="1350475"/>
                  <a:pt x="2992344" y="1399933"/>
                  <a:pt x="2992344" y="1449983"/>
                </a:cubicBezTo>
                <a:cubicBezTo>
                  <a:pt x="2992344" y="1500033"/>
                  <a:pt x="2989728" y="1549491"/>
                  <a:pt x="2984619" y="1598235"/>
                </a:cubicBezTo>
                <a:lnTo>
                  <a:pt x="2966117" y="1715727"/>
                </a:lnTo>
                <a:lnTo>
                  <a:pt x="2961947" y="1742205"/>
                </a:lnTo>
                <a:cubicBezTo>
                  <a:pt x="2951982" y="1789400"/>
                  <a:pt x="2939651" y="1835760"/>
                  <a:pt x="2925079" y="1881163"/>
                </a:cubicBezTo>
                <a:lnTo>
                  <a:pt x="2882656" y="1993493"/>
                </a:lnTo>
                <a:lnTo>
                  <a:pt x="2874767" y="1972603"/>
                </a:lnTo>
                <a:cubicBezTo>
                  <a:pt x="2836912" y="1885867"/>
                  <a:pt x="2790596" y="1803443"/>
                  <a:pt x="2736821" y="1726303"/>
                </a:cubicBezTo>
                <a:lnTo>
                  <a:pt x="2675737" y="1647137"/>
                </a:lnTo>
                <a:lnTo>
                  <a:pt x="2650691" y="1614678"/>
                </a:lnTo>
                <a:cubicBezTo>
                  <a:pt x="2620200" y="1578872"/>
                  <a:pt x="2587970" y="1544509"/>
                  <a:pt x="2554125" y="1511709"/>
                </a:cubicBezTo>
                <a:lnTo>
                  <a:pt x="2467435" y="1435353"/>
                </a:lnTo>
                <a:lnTo>
                  <a:pt x="2447876" y="1418125"/>
                </a:lnTo>
                <a:cubicBezTo>
                  <a:pt x="2337037" y="1329475"/>
                  <a:pt x="2212800" y="1255996"/>
                  <a:pt x="2078550" y="1200966"/>
                </a:cubicBezTo>
                <a:lnTo>
                  <a:pt x="1972068" y="1163196"/>
                </a:lnTo>
                <a:lnTo>
                  <a:pt x="1941088" y="1152207"/>
                </a:lnTo>
                <a:cubicBezTo>
                  <a:pt x="1800539" y="1109842"/>
                  <a:pt x="1651106" y="1087019"/>
                  <a:pt x="1496172" y="1087019"/>
                </a:cubicBezTo>
                <a:cubicBezTo>
                  <a:pt x="1341239" y="1087019"/>
                  <a:pt x="1191805" y="1109842"/>
                  <a:pt x="1051256" y="1152207"/>
                </a:cubicBezTo>
                <a:lnTo>
                  <a:pt x="997349" y="1171328"/>
                </a:lnTo>
                <a:lnTo>
                  <a:pt x="913794" y="1200966"/>
                </a:lnTo>
                <a:cubicBezTo>
                  <a:pt x="555795" y="1347712"/>
                  <a:pt x="268997" y="1625656"/>
                  <a:pt x="117577" y="1972603"/>
                </a:cubicBezTo>
                <a:lnTo>
                  <a:pt x="109688" y="1993493"/>
                </a:lnTo>
                <a:lnTo>
                  <a:pt x="67265" y="1881163"/>
                </a:lnTo>
                <a:cubicBezTo>
                  <a:pt x="23550" y="1744954"/>
                  <a:pt x="0" y="1600134"/>
                  <a:pt x="0" y="1449983"/>
                </a:cubicBezTo>
                <a:cubicBezTo>
                  <a:pt x="0" y="749281"/>
                  <a:pt x="512861" y="164664"/>
                  <a:pt x="1194641" y="29459"/>
                </a:cubicBezTo>
                <a:lnTo>
                  <a:pt x="1288689" y="15548"/>
                </a:lnTo>
                <a:lnTo>
                  <a:pt x="1343197" y="7486"/>
                </a:lnTo>
                <a:cubicBezTo>
                  <a:pt x="1393494" y="2536"/>
                  <a:pt x="1444528" y="0"/>
                  <a:pt x="1496172" y="0"/>
                </a:cubicBezTo>
                <a:close/>
              </a:path>
            </a:pathLst>
          </a:custGeom>
          <a:gradFill flip="none" rotWithShape="1">
            <a:gsLst>
              <a:gs pos="37000">
                <a:srgbClr val="5C00F3"/>
              </a:gs>
              <a:gs pos="100000">
                <a:srgbClr val="2E027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805D4C1C-95F8-5E30-1F24-CA3AADECFA1C}"/>
              </a:ext>
            </a:extLst>
          </p:cNvPr>
          <p:cNvSpPr/>
          <p:nvPr/>
        </p:nvSpPr>
        <p:spPr>
          <a:xfrm>
            <a:off x="14362558" y="8445888"/>
            <a:ext cx="2479416" cy="2673605"/>
          </a:xfrm>
          <a:custGeom>
            <a:avLst/>
            <a:gdLst>
              <a:gd name="connsiteX0" fmla="*/ 1178745 w 2674917"/>
              <a:gd name="connsiteY0" fmla="*/ 0 h 2884418"/>
              <a:gd name="connsiteX1" fmla="*/ 2333264 w 2674917"/>
              <a:gd name="connsiteY1" fmla="*/ 527659 h 2884418"/>
              <a:gd name="connsiteX2" fmla="*/ 2357492 w 2674917"/>
              <a:gd name="connsiteY2" fmla="*/ 559058 h 2884418"/>
              <a:gd name="connsiteX3" fmla="*/ 2419394 w 2674917"/>
              <a:gd name="connsiteY3" fmla="*/ 639284 h 2884418"/>
              <a:gd name="connsiteX4" fmla="*/ 2674917 w 2674917"/>
              <a:gd name="connsiteY4" fmla="*/ 1449983 h 2884418"/>
              <a:gd name="connsiteX5" fmla="*/ 2667192 w 2674917"/>
              <a:gd name="connsiteY5" fmla="*/ 1598235 h 2884418"/>
              <a:gd name="connsiteX6" fmla="*/ 2648830 w 2674917"/>
              <a:gd name="connsiteY6" fmla="*/ 1714836 h 2884418"/>
              <a:gd name="connsiteX7" fmla="*/ 2644520 w 2674917"/>
              <a:gd name="connsiteY7" fmla="*/ 1742205 h 2884418"/>
              <a:gd name="connsiteX8" fmla="*/ 2236698 w 2674917"/>
              <a:gd name="connsiteY8" fmla="*/ 2475276 h 2884418"/>
              <a:gd name="connsiteX9" fmla="*/ 2166087 w 2674917"/>
              <a:gd name="connsiteY9" fmla="*/ 2537470 h 2884418"/>
              <a:gd name="connsiteX10" fmla="*/ 2130449 w 2674917"/>
              <a:gd name="connsiteY10" fmla="*/ 2568860 h 2884418"/>
              <a:gd name="connsiteX11" fmla="*/ 1761123 w 2674917"/>
              <a:gd name="connsiteY11" fmla="*/ 2786019 h 2884418"/>
              <a:gd name="connsiteX12" fmla="*/ 1677568 w 2674917"/>
              <a:gd name="connsiteY12" fmla="*/ 2815657 h 2884418"/>
              <a:gd name="connsiteX13" fmla="*/ 1623661 w 2674917"/>
              <a:gd name="connsiteY13" fmla="*/ 2834778 h 2884418"/>
              <a:gd name="connsiteX14" fmla="*/ 1480276 w 2674917"/>
              <a:gd name="connsiteY14" fmla="*/ 2870507 h 2884418"/>
              <a:gd name="connsiteX15" fmla="*/ 1386228 w 2674917"/>
              <a:gd name="connsiteY15" fmla="*/ 2884418 h 2884418"/>
              <a:gd name="connsiteX16" fmla="*/ 1448132 w 2674917"/>
              <a:gd name="connsiteY16" fmla="*/ 2804190 h 2884418"/>
              <a:gd name="connsiteX17" fmla="*/ 1586078 w 2674917"/>
              <a:gd name="connsiteY17" fmla="*/ 2557890 h 2884418"/>
              <a:gd name="connsiteX18" fmla="*/ 1593967 w 2674917"/>
              <a:gd name="connsiteY18" fmla="*/ 2537001 h 2884418"/>
              <a:gd name="connsiteX19" fmla="*/ 1636390 w 2674917"/>
              <a:gd name="connsiteY19" fmla="*/ 2424671 h 2884418"/>
              <a:gd name="connsiteX20" fmla="*/ 1673258 w 2674917"/>
              <a:gd name="connsiteY20" fmla="*/ 2285713 h 2884418"/>
              <a:gd name="connsiteX21" fmla="*/ 1677428 w 2674917"/>
              <a:gd name="connsiteY21" fmla="*/ 2259235 h 2884418"/>
              <a:gd name="connsiteX22" fmla="*/ 1695930 w 2674917"/>
              <a:gd name="connsiteY22" fmla="*/ 2141743 h 2884418"/>
              <a:gd name="connsiteX23" fmla="*/ 1703655 w 2674917"/>
              <a:gd name="connsiteY23" fmla="*/ 1993491 h 2884418"/>
              <a:gd name="connsiteX24" fmla="*/ 1695930 w 2674917"/>
              <a:gd name="connsiteY24" fmla="*/ 1845239 h 2884418"/>
              <a:gd name="connsiteX25" fmla="*/ 1674114 w 2674917"/>
              <a:gd name="connsiteY25" fmla="*/ 1706704 h 2884418"/>
              <a:gd name="connsiteX26" fmla="*/ 1673258 w 2674917"/>
              <a:gd name="connsiteY26" fmla="*/ 1701269 h 2884418"/>
              <a:gd name="connsiteX27" fmla="*/ 1265436 w 2674917"/>
              <a:gd name="connsiteY27" fmla="*/ 968198 h 2884418"/>
              <a:gd name="connsiteX28" fmla="*/ 1178747 w 2674917"/>
              <a:gd name="connsiteY28" fmla="*/ 891843 h 2884418"/>
              <a:gd name="connsiteX29" fmla="*/ 1159187 w 2674917"/>
              <a:gd name="connsiteY29" fmla="*/ 874614 h 2884418"/>
              <a:gd name="connsiteX30" fmla="*/ 207483 w 2674917"/>
              <a:gd name="connsiteY30" fmla="*/ 543508 h 2884418"/>
              <a:gd name="connsiteX31" fmla="*/ 54508 w 2674917"/>
              <a:gd name="connsiteY31" fmla="*/ 550994 h 2884418"/>
              <a:gd name="connsiteX32" fmla="*/ 0 w 2674917"/>
              <a:gd name="connsiteY32" fmla="*/ 559056 h 2884418"/>
              <a:gd name="connsiteX33" fmla="*/ 24226 w 2674917"/>
              <a:gd name="connsiteY33" fmla="*/ 527659 h 2884418"/>
              <a:gd name="connsiteX34" fmla="*/ 1178745 w 2674917"/>
              <a:gd name="connsiteY34" fmla="*/ 0 h 288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74917" h="2884418">
                <a:moveTo>
                  <a:pt x="1178745" y="0"/>
                </a:moveTo>
                <a:cubicBezTo>
                  <a:pt x="1643546" y="0"/>
                  <a:pt x="2058844" y="205405"/>
                  <a:pt x="2333264" y="527659"/>
                </a:cubicBezTo>
                <a:lnTo>
                  <a:pt x="2357492" y="559058"/>
                </a:lnTo>
                <a:lnTo>
                  <a:pt x="2419394" y="639284"/>
                </a:lnTo>
                <a:cubicBezTo>
                  <a:pt x="2580718" y="870703"/>
                  <a:pt x="2674917" y="1149682"/>
                  <a:pt x="2674917" y="1449983"/>
                </a:cubicBezTo>
                <a:cubicBezTo>
                  <a:pt x="2674917" y="1500033"/>
                  <a:pt x="2672301" y="1549491"/>
                  <a:pt x="2667192" y="1598235"/>
                </a:cubicBezTo>
                <a:lnTo>
                  <a:pt x="2648830" y="1714836"/>
                </a:lnTo>
                <a:lnTo>
                  <a:pt x="2644520" y="1742205"/>
                </a:lnTo>
                <a:cubicBezTo>
                  <a:pt x="2584729" y="2025376"/>
                  <a:pt x="2439764" y="2278479"/>
                  <a:pt x="2236698" y="2475276"/>
                </a:cubicBezTo>
                <a:lnTo>
                  <a:pt x="2166087" y="2537470"/>
                </a:lnTo>
                <a:lnTo>
                  <a:pt x="2130449" y="2568860"/>
                </a:lnTo>
                <a:cubicBezTo>
                  <a:pt x="2019610" y="2657510"/>
                  <a:pt x="1895373" y="2730989"/>
                  <a:pt x="1761123" y="2786019"/>
                </a:cubicBezTo>
                <a:lnTo>
                  <a:pt x="1677568" y="2815657"/>
                </a:lnTo>
                <a:lnTo>
                  <a:pt x="1623661" y="2834778"/>
                </a:lnTo>
                <a:cubicBezTo>
                  <a:pt x="1576811" y="2848900"/>
                  <a:pt x="1528975" y="2860850"/>
                  <a:pt x="1480276" y="2870507"/>
                </a:cubicBezTo>
                <a:lnTo>
                  <a:pt x="1386228" y="2884418"/>
                </a:lnTo>
                <a:lnTo>
                  <a:pt x="1448132" y="2804190"/>
                </a:lnTo>
                <a:cubicBezTo>
                  <a:pt x="1501907" y="2727051"/>
                  <a:pt x="1548223" y="2644627"/>
                  <a:pt x="1586078" y="2557890"/>
                </a:cubicBezTo>
                <a:lnTo>
                  <a:pt x="1593967" y="2537001"/>
                </a:lnTo>
                <a:lnTo>
                  <a:pt x="1636390" y="2424671"/>
                </a:lnTo>
                <a:cubicBezTo>
                  <a:pt x="1650962" y="2379268"/>
                  <a:pt x="1663293" y="2332908"/>
                  <a:pt x="1673258" y="2285713"/>
                </a:cubicBezTo>
                <a:lnTo>
                  <a:pt x="1677428" y="2259235"/>
                </a:lnTo>
                <a:lnTo>
                  <a:pt x="1695930" y="2141743"/>
                </a:lnTo>
                <a:cubicBezTo>
                  <a:pt x="1701039" y="2092999"/>
                  <a:pt x="1703655" y="2043541"/>
                  <a:pt x="1703655" y="1993491"/>
                </a:cubicBezTo>
                <a:cubicBezTo>
                  <a:pt x="1703655" y="1943441"/>
                  <a:pt x="1701039" y="1893983"/>
                  <a:pt x="1695930" y="1845239"/>
                </a:cubicBezTo>
                <a:lnTo>
                  <a:pt x="1674114" y="1706704"/>
                </a:lnTo>
                <a:lnTo>
                  <a:pt x="1673258" y="1701269"/>
                </a:lnTo>
                <a:cubicBezTo>
                  <a:pt x="1613467" y="1418098"/>
                  <a:pt x="1468502" y="1164995"/>
                  <a:pt x="1265436" y="968198"/>
                </a:cubicBezTo>
                <a:lnTo>
                  <a:pt x="1178747" y="891843"/>
                </a:lnTo>
                <a:lnTo>
                  <a:pt x="1159187" y="874614"/>
                </a:lnTo>
                <a:cubicBezTo>
                  <a:pt x="900561" y="667765"/>
                  <a:pt x="568995" y="543508"/>
                  <a:pt x="207483" y="543508"/>
                </a:cubicBezTo>
                <a:cubicBezTo>
                  <a:pt x="155839" y="543508"/>
                  <a:pt x="104805" y="546044"/>
                  <a:pt x="54508" y="550994"/>
                </a:cubicBezTo>
                <a:lnTo>
                  <a:pt x="0" y="559056"/>
                </a:lnTo>
                <a:lnTo>
                  <a:pt x="24226" y="527659"/>
                </a:lnTo>
                <a:cubicBezTo>
                  <a:pt x="298646" y="205405"/>
                  <a:pt x="713944" y="0"/>
                  <a:pt x="1178745" y="0"/>
                </a:cubicBezTo>
                <a:close/>
              </a:path>
            </a:pathLst>
          </a:custGeom>
          <a:gradFill flip="none" rotWithShape="1">
            <a:gsLst>
              <a:gs pos="0">
                <a:srgbClr val="E415FF"/>
              </a:gs>
              <a:gs pos="100000">
                <a:srgbClr val="570564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A5FA280-3B39-C826-C7FE-0FBA1040244E}"/>
              </a:ext>
            </a:extLst>
          </p:cNvPr>
          <p:cNvGrpSpPr/>
          <p:nvPr/>
        </p:nvGrpSpPr>
        <p:grpSpPr>
          <a:xfrm>
            <a:off x="15725351" y="2036636"/>
            <a:ext cx="2566800" cy="783069"/>
            <a:chOff x="9653735" y="2036636"/>
            <a:chExt cx="2566800" cy="783069"/>
          </a:xfrm>
        </p:grpSpPr>
        <p:sp>
          <p:nvSpPr>
            <p:cNvPr id="87" name="Google Shape;294;p42">
              <a:extLst>
                <a:ext uri="{FF2B5EF4-FFF2-40B4-BE49-F238E27FC236}">
                  <a16:creationId xmlns:a16="http://schemas.microsoft.com/office/drawing/2014/main" id="{B4D62CBF-D15D-13E6-5BFF-C6C767F18569}"/>
                </a:ext>
              </a:extLst>
            </p:cNvPr>
            <p:cNvSpPr txBox="1"/>
            <p:nvPr/>
          </p:nvSpPr>
          <p:spPr>
            <a:xfrm>
              <a:off x="9654658" y="2036636"/>
              <a:ext cx="2565877" cy="3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FC76CA"/>
                  </a:solidFill>
                  <a:latin typeface="Raleway"/>
                  <a:ea typeface="Raleway"/>
                  <a:cs typeface="Raleway"/>
                  <a:sym typeface="Raleway"/>
                </a:rPr>
                <a:t>Short-Distance Flights Dominate</a:t>
              </a:r>
              <a:endParaRPr sz="1200" b="1" dirty="0">
                <a:solidFill>
                  <a:srgbClr val="FC76CA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88" name="Google Shape;321;p42">
              <a:extLst>
                <a:ext uri="{FF2B5EF4-FFF2-40B4-BE49-F238E27FC236}">
                  <a16:creationId xmlns:a16="http://schemas.microsoft.com/office/drawing/2014/main" id="{A4001401-2F2E-8EB5-90F0-EA3E99BB2FB1}"/>
                </a:ext>
              </a:extLst>
            </p:cNvPr>
            <p:cNvCxnSpPr>
              <a:cxnSpLocks/>
            </p:cNvCxnSpPr>
            <p:nvPr/>
          </p:nvCxnSpPr>
          <p:spPr>
            <a:xfrm>
              <a:off x="9749430" y="235923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64FF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89" name="Google Shape;294;p42">
              <a:extLst>
                <a:ext uri="{FF2B5EF4-FFF2-40B4-BE49-F238E27FC236}">
                  <a16:creationId xmlns:a16="http://schemas.microsoft.com/office/drawing/2014/main" id="{2C4F2D77-DCAB-B7C9-D9E8-F353464D3AD7}"/>
                </a:ext>
              </a:extLst>
            </p:cNvPr>
            <p:cNvSpPr txBox="1"/>
            <p:nvPr/>
          </p:nvSpPr>
          <p:spPr>
            <a:xfrm>
              <a:off x="9653735" y="2437877"/>
              <a:ext cx="2566800" cy="381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Over 80% of flights are &lt; 1000 miles. Implies a regional hub-based model 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600F460-11CD-812C-D341-A10E4F1AB446}"/>
              </a:ext>
            </a:extLst>
          </p:cNvPr>
          <p:cNvGrpSpPr/>
          <p:nvPr/>
        </p:nvGrpSpPr>
        <p:grpSpPr>
          <a:xfrm>
            <a:off x="21942238" y="3439256"/>
            <a:ext cx="2566800" cy="956025"/>
            <a:chOff x="9652702" y="3439256"/>
            <a:chExt cx="2566800" cy="956025"/>
          </a:xfrm>
        </p:grpSpPr>
        <p:sp>
          <p:nvSpPr>
            <p:cNvPr id="91" name="Google Shape;294;p42">
              <a:extLst>
                <a:ext uri="{FF2B5EF4-FFF2-40B4-BE49-F238E27FC236}">
                  <a16:creationId xmlns:a16="http://schemas.microsoft.com/office/drawing/2014/main" id="{D219C906-C8CA-93ED-2FF4-3A8DFA26E8F7}"/>
                </a:ext>
              </a:extLst>
            </p:cNvPr>
            <p:cNvSpPr txBox="1"/>
            <p:nvPr/>
          </p:nvSpPr>
          <p:spPr>
            <a:xfrm>
              <a:off x="9653625" y="3439256"/>
              <a:ext cx="2565877" cy="322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FF788E"/>
                  </a:solidFill>
                  <a:latin typeface="Raleway"/>
                  <a:ea typeface="Raleway"/>
                  <a:cs typeface="Raleway"/>
                  <a:sym typeface="Raleway"/>
                </a:rPr>
                <a:t>Weekday Travel Dominates</a:t>
              </a:r>
            </a:p>
          </p:txBody>
        </p:sp>
        <p:cxnSp>
          <p:nvCxnSpPr>
            <p:cNvPr id="92" name="Google Shape;321;p42">
              <a:extLst>
                <a:ext uri="{FF2B5EF4-FFF2-40B4-BE49-F238E27FC236}">
                  <a16:creationId xmlns:a16="http://schemas.microsoft.com/office/drawing/2014/main" id="{4F1ADF2D-A424-107E-4505-1787E0A683BE}"/>
                </a:ext>
              </a:extLst>
            </p:cNvPr>
            <p:cNvCxnSpPr>
              <a:cxnSpLocks/>
            </p:cNvCxnSpPr>
            <p:nvPr/>
          </p:nvCxnSpPr>
          <p:spPr>
            <a:xfrm>
              <a:off x="9751858" y="3774704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rgbClr val="FF6CA5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93" name="Google Shape;294;p42">
              <a:extLst>
                <a:ext uri="{FF2B5EF4-FFF2-40B4-BE49-F238E27FC236}">
                  <a16:creationId xmlns:a16="http://schemas.microsoft.com/office/drawing/2014/main" id="{C2E9FEFC-3A6C-AD28-BC93-B2C52ECA4EFB}"/>
                </a:ext>
              </a:extLst>
            </p:cNvPr>
            <p:cNvSpPr txBox="1"/>
            <p:nvPr/>
          </p:nvSpPr>
          <p:spPr>
            <a:xfrm>
              <a:off x="9652702" y="3840494"/>
              <a:ext cx="2566800" cy="554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71% of passengers prefer weekdays, highlighting business travel behavior over leisure-based weekend travel.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BA98B1C-8824-C94B-0ECA-9F50CAB0B356}"/>
              </a:ext>
            </a:extLst>
          </p:cNvPr>
          <p:cNvGrpSpPr/>
          <p:nvPr/>
        </p:nvGrpSpPr>
        <p:grpSpPr>
          <a:xfrm>
            <a:off x="27793612" y="4855752"/>
            <a:ext cx="2566800" cy="926755"/>
            <a:chOff x="9651916" y="4855752"/>
            <a:chExt cx="2566800" cy="926755"/>
          </a:xfrm>
        </p:grpSpPr>
        <p:sp>
          <p:nvSpPr>
            <p:cNvPr id="95" name="Google Shape;294;p42">
              <a:extLst>
                <a:ext uri="{FF2B5EF4-FFF2-40B4-BE49-F238E27FC236}">
                  <a16:creationId xmlns:a16="http://schemas.microsoft.com/office/drawing/2014/main" id="{1319D5D1-5D68-F21B-8721-E9325341402B}"/>
                </a:ext>
              </a:extLst>
            </p:cNvPr>
            <p:cNvSpPr txBox="1"/>
            <p:nvPr/>
          </p:nvSpPr>
          <p:spPr>
            <a:xfrm>
              <a:off x="9652839" y="4855752"/>
              <a:ext cx="2565877" cy="307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rgbClr val="F2B08A"/>
                  </a:solidFill>
                  <a:latin typeface="Raleway"/>
                  <a:ea typeface="Raleway"/>
                  <a:cs typeface="Raleway"/>
                  <a:sym typeface="Raleway"/>
                </a:rPr>
                <a:t>Uneven Route Demand</a:t>
              </a:r>
              <a:endParaRPr sz="1200" b="1" dirty="0">
                <a:solidFill>
                  <a:srgbClr val="F2B08A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96" name="Google Shape;321;p42">
              <a:extLst>
                <a:ext uri="{FF2B5EF4-FFF2-40B4-BE49-F238E27FC236}">
                  <a16:creationId xmlns:a16="http://schemas.microsoft.com/office/drawing/2014/main" id="{D0BE199E-916E-E4B1-B162-FB1D034BF935}"/>
                </a:ext>
              </a:extLst>
            </p:cNvPr>
            <p:cNvCxnSpPr>
              <a:cxnSpLocks/>
            </p:cNvCxnSpPr>
            <p:nvPr/>
          </p:nvCxnSpPr>
          <p:spPr>
            <a:xfrm>
              <a:off x="9758008" y="5175806"/>
              <a:ext cx="871061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</p:cxnSp>
        <p:sp>
          <p:nvSpPr>
            <p:cNvPr id="97" name="Google Shape;294;p42">
              <a:extLst>
                <a:ext uri="{FF2B5EF4-FFF2-40B4-BE49-F238E27FC236}">
                  <a16:creationId xmlns:a16="http://schemas.microsoft.com/office/drawing/2014/main" id="{7EE16C6D-06E4-F266-4FB1-AC3F6E5FAF92}"/>
                </a:ext>
              </a:extLst>
            </p:cNvPr>
            <p:cNvSpPr txBox="1"/>
            <p:nvPr/>
          </p:nvSpPr>
          <p:spPr>
            <a:xfrm>
              <a:off x="9651916" y="5241597"/>
              <a:ext cx="2566800" cy="540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Heavy dependence on a few routes and a few carriers risks operational resilience if those face disruption.</a:t>
              </a:r>
              <a:endParaRPr sz="11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13E6CCE-5A89-6797-519F-E905E9F2A020}"/>
              </a:ext>
            </a:extLst>
          </p:cNvPr>
          <p:cNvGrpSpPr/>
          <p:nvPr/>
        </p:nvGrpSpPr>
        <p:grpSpPr>
          <a:xfrm>
            <a:off x="26915806" y="4845173"/>
            <a:ext cx="864000" cy="864000"/>
            <a:chOff x="8774110" y="4845173"/>
            <a:chExt cx="864000" cy="864000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52B9E44-2E5C-7B64-9915-7DF4FFF38F21}"/>
                </a:ext>
              </a:extLst>
            </p:cNvPr>
            <p:cNvSpPr/>
            <p:nvPr/>
          </p:nvSpPr>
          <p:spPr>
            <a:xfrm>
              <a:off x="8774110" y="484517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>
              <a:gsLst>
                <a:gs pos="62000">
                  <a:srgbClr val="F45C22"/>
                </a:gs>
                <a:gs pos="0">
                  <a:srgbClr val="F68E1D"/>
                </a:gs>
                <a:gs pos="100000">
                  <a:srgbClr val="F3312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0" name="Google Shape;306;p42">
              <a:extLst>
                <a:ext uri="{FF2B5EF4-FFF2-40B4-BE49-F238E27FC236}">
                  <a16:creationId xmlns:a16="http://schemas.microsoft.com/office/drawing/2014/main" id="{1B96A1BE-5524-BD31-194C-F6ADDEB01727}"/>
                </a:ext>
              </a:extLst>
            </p:cNvPr>
            <p:cNvSpPr txBox="1"/>
            <p:nvPr/>
          </p:nvSpPr>
          <p:spPr>
            <a:xfrm>
              <a:off x="9037584" y="498886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6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DB4F52E-F68E-33D7-E05C-9A56300C29FB}"/>
              </a:ext>
            </a:extLst>
          </p:cNvPr>
          <p:cNvGrpSpPr/>
          <p:nvPr/>
        </p:nvGrpSpPr>
        <p:grpSpPr>
          <a:xfrm>
            <a:off x="21064432" y="3444071"/>
            <a:ext cx="864000" cy="864000"/>
            <a:chOff x="8774896" y="3444071"/>
            <a:chExt cx="864000" cy="864000"/>
          </a:xfrm>
        </p:grpSpPr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37A8CFCF-0A48-8762-CB2F-AADDE322E524}"/>
                </a:ext>
              </a:extLst>
            </p:cNvPr>
            <p:cNvSpPr/>
            <p:nvPr/>
          </p:nvSpPr>
          <p:spPr>
            <a:xfrm>
              <a:off x="8774896" y="3444071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>
              <a:gsLst>
                <a:gs pos="8000">
                  <a:srgbClr val="B2043C"/>
                </a:gs>
                <a:gs pos="100000">
                  <a:srgbClr val="FF6CA5"/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" name="Google Shape;306;p42">
              <a:extLst>
                <a:ext uri="{FF2B5EF4-FFF2-40B4-BE49-F238E27FC236}">
                  <a16:creationId xmlns:a16="http://schemas.microsoft.com/office/drawing/2014/main" id="{0664AB2B-4E55-44F3-BE64-17DD219583D1}"/>
                </a:ext>
              </a:extLst>
            </p:cNvPr>
            <p:cNvSpPr txBox="1"/>
            <p:nvPr/>
          </p:nvSpPr>
          <p:spPr>
            <a:xfrm>
              <a:off x="9038370" y="3587762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5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A39EFC4-6D0E-5CB5-319A-D3D2884D2975}"/>
              </a:ext>
            </a:extLst>
          </p:cNvPr>
          <p:cNvGrpSpPr/>
          <p:nvPr/>
        </p:nvGrpSpPr>
        <p:grpSpPr>
          <a:xfrm>
            <a:off x="14847545" y="2041453"/>
            <a:ext cx="864000" cy="864000"/>
            <a:chOff x="8775929" y="2041453"/>
            <a:chExt cx="864000" cy="864000"/>
          </a:xfrm>
        </p:grpSpPr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DF82D5EB-2001-69DC-8218-41A7332CAA51}"/>
                </a:ext>
              </a:extLst>
            </p:cNvPr>
            <p:cNvSpPr/>
            <p:nvPr/>
          </p:nvSpPr>
          <p:spPr>
            <a:xfrm>
              <a:off x="8775929" y="2041453"/>
              <a:ext cx="864000" cy="864000"/>
            </a:xfrm>
            <a:custGeom>
              <a:avLst/>
              <a:gdLst>
                <a:gd name="connsiteX0" fmla="*/ 432000 w 864000"/>
                <a:gd name="connsiteY0" fmla="*/ 72000 h 864000"/>
                <a:gd name="connsiteX1" fmla="*/ 72000 w 864000"/>
                <a:gd name="connsiteY1" fmla="*/ 432000 h 864000"/>
                <a:gd name="connsiteX2" fmla="*/ 432000 w 864000"/>
                <a:gd name="connsiteY2" fmla="*/ 792000 h 864000"/>
                <a:gd name="connsiteX3" fmla="*/ 792000 w 864000"/>
                <a:gd name="connsiteY3" fmla="*/ 432000 h 864000"/>
                <a:gd name="connsiteX4" fmla="*/ 432000 w 864000"/>
                <a:gd name="connsiteY4" fmla="*/ 72000 h 864000"/>
                <a:gd name="connsiteX5" fmla="*/ 432000 w 864000"/>
                <a:gd name="connsiteY5" fmla="*/ 0 h 864000"/>
                <a:gd name="connsiteX6" fmla="*/ 864000 w 864000"/>
                <a:gd name="connsiteY6" fmla="*/ 432000 h 864000"/>
                <a:gd name="connsiteX7" fmla="*/ 432000 w 864000"/>
                <a:gd name="connsiteY7" fmla="*/ 864000 h 864000"/>
                <a:gd name="connsiteX8" fmla="*/ 0 w 864000"/>
                <a:gd name="connsiteY8" fmla="*/ 432000 h 864000"/>
                <a:gd name="connsiteX9" fmla="*/ 432000 w 864000"/>
                <a:gd name="connsiteY9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000" h="864000">
                  <a:moveTo>
                    <a:pt x="432000" y="72000"/>
                  </a:moveTo>
                  <a:cubicBezTo>
                    <a:pt x="233177" y="72000"/>
                    <a:pt x="72000" y="233177"/>
                    <a:pt x="72000" y="432000"/>
                  </a:cubicBezTo>
                  <a:cubicBezTo>
                    <a:pt x="72000" y="630823"/>
                    <a:pt x="233177" y="792000"/>
                    <a:pt x="432000" y="792000"/>
                  </a:cubicBezTo>
                  <a:cubicBezTo>
                    <a:pt x="630823" y="792000"/>
                    <a:pt x="792000" y="630823"/>
                    <a:pt x="792000" y="432000"/>
                  </a:cubicBezTo>
                  <a:cubicBezTo>
                    <a:pt x="792000" y="233177"/>
                    <a:pt x="630823" y="72000"/>
                    <a:pt x="432000" y="72000"/>
                  </a:cubicBezTo>
                  <a:close/>
                  <a:moveTo>
                    <a:pt x="432000" y="0"/>
                  </a:moveTo>
                  <a:cubicBezTo>
                    <a:pt x="670587" y="0"/>
                    <a:pt x="864000" y="193413"/>
                    <a:pt x="864000" y="432000"/>
                  </a:cubicBezTo>
                  <a:cubicBezTo>
                    <a:pt x="864000" y="670587"/>
                    <a:pt x="670587" y="864000"/>
                    <a:pt x="432000" y="864000"/>
                  </a:cubicBezTo>
                  <a:cubicBezTo>
                    <a:pt x="193413" y="864000"/>
                    <a:pt x="0" y="670587"/>
                    <a:pt x="0" y="432000"/>
                  </a:cubicBezTo>
                  <a:cubicBezTo>
                    <a:pt x="0" y="193413"/>
                    <a:pt x="193413" y="0"/>
                    <a:pt x="432000" y="0"/>
                  </a:cubicBezTo>
                  <a:close/>
                </a:path>
              </a:pathLst>
            </a:custGeom>
            <a:gradFill>
              <a:gsLst>
                <a:gs pos="41000">
                  <a:srgbClr val="F2279E"/>
                </a:gs>
                <a:gs pos="100000">
                  <a:srgbClr val="700542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Google Shape;306;p42">
              <a:extLst>
                <a:ext uri="{FF2B5EF4-FFF2-40B4-BE49-F238E27FC236}">
                  <a16:creationId xmlns:a16="http://schemas.microsoft.com/office/drawing/2014/main" id="{BA2A91D0-6C12-C3CF-CB3F-EB2D0B23F096}"/>
                </a:ext>
              </a:extLst>
            </p:cNvPr>
            <p:cNvSpPr txBox="1"/>
            <p:nvPr/>
          </p:nvSpPr>
          <p:spPr>
            <a:xfrm>
              <a:off x="9039403" y="2185144"/>
              <a:ext cx="337053" cy="576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4</a:t>
              </a:r>
              <a:endParaRPr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09" name="Google Shape;307;p42">
            <a:extLst>
              <a:ext uri="{FF2B5EF4-FFF2-40B4-BE49-F238E27FC236}">
                <a16:creationId xmlns:a16="http://schemas.microsoft.com/office/drawing/2014/main" id="{2B871F6B-2E51-76EE-A317-46B050A61079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KEY RECOMMENDATIONS</a:t>
            </a:r>
          </a:p>
        </p:txBody>
      </p:sp>
      <p:sp>
        <p:nvSpPr>
          <p:cNvPr id="110" name="Google Shape;307;p42">
            <a:extLst>
              <a:ext uri="{FF2B5EF4-FFF2-40B4-BE49-F238E27FC236}">
                <a16:creationId xmlns:a16="http://schemas.microsoft.com/office/drawing/2014/main" id="{E84A79FD-6E58-880E-6947-04468FF3708B}"/>
              </a:ext>
            </a:extLst>
          </p:cNvPr>
          <p:cNvSpPr txBox="1"/>
          <p:nvPr/>
        </p:nvSpPr>
        <p:spPr>
          <a:xfrm>
            <a:off x="2676000" y="773737"/>
            <a:ext cx="6840000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FOR CREATORS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11DBC1C-FEEF-10BC-5762-3F563D9F4917}"/>
              </a:ext>
            </a:extLst>
          </p:cNvPr>
          <p:cNvSpPr/>
          <p:nvPr/>
        </p:nvSpPr>
        <p:spPr>
          <a:xfrm flipV="1">
            <a:off x="13652824" y="7127945"/>
            <a:ext cx="3103861" cy="2520000"/>
          </a:xfrm>
          <a:custGeom>
            <a:avLst/>
            <a:gdLst>
              <a:gd name="connsiteX0" fmla="*/ 583861 w 3103861"/>
              <a:gd name="connsiteY0" fmla="*/ 2520000 h 2520000"/>
              <a:gd name="connsiteX1" fmla="*/ 1548857 w 3103861"/>
              <a:gd name="connsiteY1" fmla="*/ 2520000 h 2520000"/>
              <a:gd name="connsiteX2" fmla="*/ 1521462 w 3103861"/>
              <a:gd name="connsiteY2" fmla="*/ 2486798 h 2520000"/>
              <a:gd name="connsiteX3" fmla="*/ 1455061 w 3103861"/>
              <a:gd name="connsiteY3" fmla="*/ 2269416 h 2520000"/>
              <a:gd name="connsiteX4" fmla="*/ 1843861 w 3103861"/>
              <a:gd name="connsiteY4" fmla="*/ 1880616 h 2520000"/>
              <a:gd name="connsiteX5" fmla="*/ 2232661 w 3103861"/>
              <a:gd name="connsiteY5" fmla="*/ 2269416 h 2520000"/>
              <a:gd name="connsiteX6" fmla="*/ 2166260 w 3103861"/>
              <a:gd name="connsiteY6" fmla="*/ 2486798 h 2520000"/>
              <a:gd name="connsiteX7" fmla="*/ 2138866 w 3103861"/>
              <a:gd name="connsiteY7" fmla="*/ 2520000 h 2520000"/>
              <a:gd name="connsiteX8" fmla="*/ 3103861 w 3103861"/>
              <a:gd name="connsiteY8" fmla="*/ 2520000 h 2520000"/>
              <a:gd name="connsiteX9" fmla="*/ 3103861 w 3103861"/>
              <a:gd name="connsiteY9" fmla="*/ 420008 h 2520000"/>
              <a:gd name="connsiteX10" fmla="*/ 2683853 w 3103861"/>
              <a:gd name="connsiteY10" fmla="*/ 0 h 2520000"/>
              <a:gd name="connsiteX11" fmla="*/ 583861 w 3103861"/>
              <a:gd name="connsiteY11" fmla="*/ 0 h 2520000"/>
              <a:gd name="connsiteX12" fmla="*/ 583861 w 3103861"/>
              <a:gd name="connsiteY12" fmla="*/ 925706 h 2520000"/>
              <a:gd name="connsiteX13" fmla="*/ 540138 w 3103861"/>
              <a:gd name="connsiteY13" fmla="*/ 901974 h 2520000"/>
              <a:gd name="connsiteX14" fmla="*/ 388800 w 3103861"/>
              <a:gd name="connsiteY14" fmla="*/ 871420 h 2520000"/>
              <a:gd name="connsiteX15" fmla="*/ 0 w 3103861"/>
              <a:gd name="connsiteY15" fmla="*/ 1260220 h 2520000"/>
              <a:gd name="connsiteX16" fmla="*/ 388800 w 3103861"/>
              <a:gd name="connsiteY16" fmla="*/ 1649020 h 2520000"/>
              <a:gd name="connsiteX17" fmla="*/ 540138 w 3103861"/>
              <a:gd name="connsiteY17" fmla="*/ 1618466 h 2520000"/>
              <a:gd name="connsiteX18" fmla="*/ 583861 w 3103861"/>
              <a:gd name="connsiteY18" fmla="*/ 1594734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03861" h="2520000">
                <a:moveTo>
                  <a:pt x="583861" y="2520000"/>
                </a:moveTo>
                <a:lnTo>
                  <a:pt x="1548857" y="2520000"/>
                </a:lnTo>
                <a:lnTo>
                  <a:pt x="1521462" y="2486798"/>
                </a:lnTo>
                <a:cubicBezTo>
                  <a:pt x="1479540" y="2424745"/>
                  <a:pt x="1455061" y="2349939"/>
                  <a:pt x="1455061" y="2269416"/>
                </a:cubicBezTo>
                <a:cubicBezTo>
                  <a:pt x="1455061" y="2054688"/>
                  <a:pt x="1629133" y="1880616"/>
                  <a:pt x="1843861" y="1880616"/>
                </a:cubicBezTo>
                <a:cubicBezTo>
                  <a:pt x="2058589" y="1880616"/>
                  <a:pt x="2232661" y="2054688"/>
                  <a:pt x="2232661" y="2269416"/>
                </a:cubicBezTo>
                <a:cubicBezTo>
                  <a:pt x="2232661" y="2349939"/>
                  <a:pt x="2208182" y="2424745"/>
                  <a:pt x="2166260" y="2486798"/>
                </a:cubicBezTo>
                <a:lnTo>
                  <a:pt x="2138866" y="2520000"/>
                </a:lnTo>
                <a:lnTo>
                  <a:pt x="3103861" y="2520000"/>
                </a:lnTo>
                <a:lnTo>
                  <a:pt x="3103861" y="420008"/>
                </a:lnTo>
                <a:cubicBezTo>
                  <a:pt x="3103861" y="188044"/>
                  <a:pt x="2915817" y="0"/>
                  <a:pt x="2683853" y="0"/>
                </a:cubicBezTo>
                <a:lnTo>
                  <a:pt x="583861" y="0"/>
                </a:lnTo>
                <a:lnTo>
                  <a:pt x="583861" y="925706"/>
                </a:lnTo>
                <a:lnTo>
                  <a:pt x="540138" y="901974"/>
                </a:lnTo>
                <a:cubicBezTo>
                  <a:pt x="493623" y="882300"/>
                  <a:pt x="442482" y="871420"/>
                  <a:pt x="388800" y="871420"/>
                </a:cubicBezTo>
                <a:cubicBezTo>
                  <a:pt x="174072" y="871420"/>
                  <a:pt x="0" y="1045492"/>
                  <a:pt x="0" y="1260220"/>
                </a:cubicBezTo>
                <a:cubicBezTo>
                  <a:pt x="0" y="1474948"/>
                  <a:pt x="174072" y="1649020"/>
                  <a:pt x="388800" y="1649020"/>
                </a:cubicBezTo>
                <a:cubicBezTo>
                  <a:pt x="442482" y="1649020"/>
                  <a:pt x="493623" y="1638141"/>
                  <a:pt x="540138" y="1618466"/>
                </a:cubicBezTo>
                <a:lnTo>
                  <a:pt x="583861" y="1594734"/>
                </a:lnTo>
                <a:close/>
              </a:path>
            </a:pathLst>
          </a:custGeom>
          <a:solidFill>
            <a:srgbClr val="39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A15DF6C1-7B6E-F522-858B-A094BAE73782}"/>
              </a:ext>
            </a:extLst>
          </p:cNvPr>
          <p:cNvSpPr/>
          <p:nvPr/>
        </p:nvSpPr>
        <p:spPr>
          <a:xfrm>
            <a:off x="-4691903" y="-2600300"/>
            <a:ext cx="3149263" cy="2520000"/>
          </a:xfrm>
          <a:custGeom>
            <a:avLst/>
            <a:gdLst>
              <a:gd name="connsiteX0" fmla="*/ 420008 w 3149263"/>
              <a:gd name="connsiteY0" fmla="*/ 0 h 2520000"/>
              <a:gd name="connsiteX1" fmla="*/ 2520000 w 3149263"/>
              <a:gd name="connsiteY1" fmla="*/ 0 h 2520000"/>
              <a:gd name="connsiteX2" fmla="*/ 2520000 w 3149263"/>
              <a:gd name="connsiteY2" fmla="*/ 954946 h 2520000"/>
              <a:gd name="connsiteX3" fmla="*/ 2541829 w 3149263"/>
              <a:gd name="connsiteY3" fmla="*/ 936935 h 2520000"/>
              <a:gd name="connsiteX4" fmla="*/ 2759660 w 3149263"/>
              <a:gd name="connsiteY4" fmla="*/ 870397 h 2520000"/>
              <a:gd name="connsiteX5" fmla="*/ 3149263 w 3149263"/>
              <a:gd name="connsiteY5" fmla="*/ 1260000 h 2520000"/>
              <a:gd name="connsiteX6" fmla="*/ 2759660 w 3149263"/>
              <a:gd name="connsiteY6" fmla="*/ 1649603 h 2520000"/>
              <a:gd name="connsiteX7" fmla="*/ 2541829 w 3149263"/>
              <a:gd name="connsiteY7" fmla="*/ 1583065 h 2520000"/>
              <a:gd name="connsiteX8" fmla="*/ 2520000 w 3149263"/>
              <a:gd name="connsiteY8" fmla="*/ 1565054 h 2520000"/>
              <a:gd name="connsiteX9" fmla="*/ 2520000 w 3149263"/>
              <a:gd name="connsiteY9" fmla="*/ 2520000 h 2520000"/>
              <a:gd name="connsiteX10" fmla="*/ 1585893 w 3149263"/>
              <a:gd name="connsiteY10" fmla="*/ 2520000 h 2520000"/>
              <a:gd name="connsiteX11" fmla="*/ 1618986 w 3149263"/>
              <a:gd name="connsiteY11" fmla="*/ 2459030 h 2520000"/>
              <a:gd name="connsiteX12" fmla="*/ 1649603 w 3149263"/>
              <a:gd name="connsiteY12" fmla="*/ 2307379 h 2520000"/>
              <a:gd name="connsiteX13" fmla="*/ 1260000 w 3149263"/>
              <a:gd name="connsiteY13" fmla="*/ 1917776 h 2520000"/>
              <a:gd name="connsiteX14" fmla="*/ 870397 w 3149263"/>
              <a:gd name="connsiteY14" fmla="*/ 2307379 h 2520000"/>
              <a:gd name="connsiteX15" fmla="*/ 901014 w 3149263"/>
              <a:gd name="connsiteY15" fmla="*/ 2459030 h 2520000"/>
              <a:gd name="connsiteX16" fmla="*/ 934107 w 3149263"/>
              <a:gd name="connsiteY16" fmla="*/ 2520000 h 2520000"/>
              <a:gd name="connsiteX17" fmla="*/ 0 w 3149263"/>
              <a:gd name="connsiteY17" fmla="*/ 2520000 h 2520000"/>
              <a:gd name="connsiteX18" fmla="*/ 0 w 3149263"/>
              <a:gd name="connsiteY18" fmla="*/ 420008 h 2520000"/>
              <a:gd name="connsiteX19" fmla="*/ 420008 w 3149263"/>
              <a:gd name="connsiteY19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9263" h="2520000">
                <a:moveTo>
                  <a:pt x="420008" y="0"/>
                </a:moveTo>
                <a:lnTo>
                  <a:pt x="2520000" y="0"/>
                </a:lnTo>
                <a:lnTo>
                  <a:pt x="2520000" y="954946"/>
                </a:lnTo>
                <a:lnTo>
                  <a:pt x="2541829" y="936935"/>
                </a:lnTo>
                <a:cubicBezTo>
                  <a:pt x="2604010" y="894926"/>
                  <a:pt x="2678971" y="870397"/>
                  <a:pt x="2759660" y="870397"/>
                </a:cubicBezTo>
                <a:cubicBezTo>
                  <a:pt x="2974832" y="870397"/>
                  <a:pt x="3149263" y="1044828"/>
                  <a:pt x="3149263" y="1260000"/>
                </a:cubicBezTo>
                <a:cubicBezTo>
                  <a:pt x="3149263" y="1475172"/>
                  <a:pt x="2974832" y="1649603"/>
                  <a:pt x="2759660" y="1649603"/>
                </a:cubicBezTo>
                <a:cubicBezTo>
                  <a:pt x="2678971" y="1649603"/>
                  <a:pt x="2604010" y="1625074"/>
                  <a:pt x="2541829" y="1583065"/>
                </a:cubicBezTo>
                <a:lnTo>
                  <a:pt x="2520000" y="1565054"/>
                </a:lnTo>
                <a:lnTo>
                  <a:pt x="2520000" y="2520000"/>
                </a:lnTo>
                <a:lnTo>
                  <a:pt x="1585893" y="2520000"/>
                </a:lnTo>
                <a:lnTo>
                  <a:pt x="1618986" y="2459030"/>
                </a:lnTo>
                <a:cubicBezTo>
                  <a:pt x="1638701" y="2412419"/>
                  <a:pt x="1649603" y="2361172"/>
                  <a:pt x="1649603" y="2307379"/>
                </a:cubicBezTo>
                <a:cubicBezTo>
                  <a:pt x="1649603" y="2092207"/>
                  <a:pt x="1475172" y="1917776"/>
                  <a:pt x="1260000" y="1917776"/>
                </a:cubicBezTo>
                <a:cubicBezTo>
                  <a:pt x="1044828" y="1917776"/>
                  <a:pt x="870397" y="2092207"/>
                  <a:pt x="870397" y="2307379"/>
                </a:cubicBezTo>
                <a:cubicBezTo>
                  <a:pt x="870397" y="2361172"/>
                  <a:pt x="881299" y="2412419"/>
                  <a:pt x="901014" y="2459030"/>
                </a:cubicBezTo>
                <a:lnTo>
                  <a:pt x="934107" y="2520000"/>
                </a:lnTo>
                <a:lnTo>
                  <a:pt x="0" y="2520000"/>
                </a:lnTo>
                <a:lnTo>
                  <a:pt x="0" y="420008"/>
                </a:lnTo>
                <a:cubicBezTo>
                  <a:pt x="0" y="188044"/>
                  <a:pt x="188044" y="0"/>
                  <a:pt x="420008" y="0"/>
                </a:cubicBezTo>
                <a:close/>
              </a:path>
            </a:pathLst>
          </a:custGeom>
          <a:solidFill>
            <a:srgbClr val="4FD3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1B69B99-1C1D-81A2-484D-D20668FB326C}"/>
              </a:ext>
            </a:extLst>
          </p:cNvPr>
          <p:cNvSpPr/>
          <p:nvPr/>
        </p:nvSpPr>
        <p:spPr>
          <a:xfrm>
            <a:off x="-4678796" y="6211155"/>
            <a:ext cx="2520000" cy="3124683"/>
          </a:xfrm>
          <a:custGeom>
            <a:avLst/>
            <a:gdLst>
              <a:gd name="connsiteX0" fmla="*/ 1260000 w 2520000"/>
              <a:gd name="connsiteY0" fmla="*/ 0 h 3124683"/>
              <a:gd name="connsiteX1" fmla="*/ 1648800 w 2520000"/>
              <a:gd name="connsiteY1" fmla="*/ 388800 h 3124683"/>
              <a:gd name="connsiteX2" fmla="*/ 1618246 w 2520000"/>
              <a:gd name="connsiteY2" fmla="*/ 540139 h 3124683"/>
              <a:gd name="connsiteX3" fmla="*/ 1583213 w 2520000"/>
              <a:gd name="connsiteY3" fmla="*/ 604683 h 3124683"/>
              <a:gd name="connsiteX4" fmla="*/ 2520000 w 2520000"/>
              <a:gd name="connsiteY4" fmla="*/ 604683 h 3124683"/>
              <a:gd name="connsiteX5" fmla="*/ 2520000 w 2520000"/>
              <a:gd name="connsiteY5" fmla="*/ 1533929 h 3124683"/>
              <a:gd name="connsiteX6" fmla="*/ 2469350 w 2520000"/>
              <a:gd name="connsiteY6" fmla="*/ 1506437 h 3124683"/>
              <a:gd name="connsiteX7" fmla="*/ 2318011 w 2520000"/>
              <a:gd name="connsiteY7" fmla="*/ 1475883 h 3124683"/>
              <a:gd name="connsiteX8" fmla="*/ 1929211 w 2520000"/>
              <a:gd name="connsiteY8" fmla="*/ 1864683 h 3124683"/>
              <a:gd name="connsiteX9" fmla="*/ 2318011 w 2520000"/>
              <a:gd name="connsiteY9" fmla="*/ 2253483 h 3124683"/>
              <a:gd name="connsiteX10" fmla="*/ 2469350 w 2520000"/>
              <a:gd name="connsiteY10" fmla="*/ 2222929 h 3124683"/>
              <a:gd name="connsiteX11" fmla="*/ 2520000 w 2520000"/>
              <a:gd name="connsiteY11" fmla="*/ 2195437 h 3124683"/>
              <a:gd name="connsiteX12" fmla="*/ 2520000 w 2520000"/>
              <a:gd name="connsiteY12" fmla="*/ 3124683 h 3124683"/>
              <a:gd name="connsiteX13" fmla="*/ 420008 w 2520000"/>
              <a:gd name="connsiteY13" fmla="*/ 3124683 h 3124683"/>
              <a:gd name="connsiteX14" fmla="*/ 0 w 2520000"/>
              <a:gd name="connsiteY14" fmla="*/ 2704675 h 3124683"/>
              <a:gd name="connsiteX15" fmla="*/ 0 w 2520000"/>
              <a:gd name="connsiteY15" fmla="*/ 604683 h 3124683"/>
              <a:gd name="connsiteX16" fmla="*/ 936788 w 2520000"/>
              <a:gd name="connsiteY16" fmla="*/ 604683 h 3124683"/>
              <a:gd name="connsiteX17" fmla="*/ 901754 w 2520000"/>
              <a:gd name="connsiteY17" fmla="*/ 540139 h 3124683"/>
              <a:gd name="connsiteX18" fmla="*/ 871200 w 2520000"/>
              <a:gd name="connsiteY18" fmla="*/ 388800 h 3124683"/>
              <a:gd name="connsiteX19" fmla="*/ 1260000 w 2520000"/>
              <a:gd name="connsiteY19" fmla="*/ 0 h 312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20000" h="3124683">
                <a:moveTo>
                  <a:pt x="1260000" y="0"/>
                </a:moveTo>
                <a:cubicBezTo>
                  <a:pt x="1474728" y="0"/>
                  <a:pt x="1648800" y="174072"/>
                  <a:pt x="1648800" y="388800"/>
                </a:cubicBezTo>
                <a:cubicBezTo>
                  <a:pt x="1648800" y="442482"/>
                  <a:pt x="1637921" y="493623"/>
                  <a:pt x="1618246" y="540139"/>
                </a:cubicBezTo>
                <a:lnTo>
                  <a:pt x="1583213" y="604683"/>
                </a:lnTo>
                <a:lnTo>
                  <a:pt x="2520000" y="604683"/>
                </a:lnTo>
                <a:lnTo>
                  <a:pt x="2520000" y="1533929"/>
                </a:lnTo>
                <a:lnTo>
                  <a:pt x="2469350" y="1506437"/>
                </a:lnTo>
                <a:cubicBezTo>
                  <a:pt x="2422834" y="1486763"/>
                  <a:pt x="2371693" y="1475883"/>
                  <a:pt x="2318011" y="1475883"/>
                </a:cubicBezTo>
                <a:cubicBezTo>
                  <a:pt x="2103283" y="1475883"/>
                  <a:pt x="1929211" y="1649955"/>
                  <a:pt x="1929211" y="1864683"/>
                </a:cubicBezTo>
                <a:cubicBezTo>
                  <a:pt x="1929211" y="2079411"/>
                  <a:pt x="2103283" y="2253483"/>
                  <a:pt x="2318011" y="2253483"/>
                </a:cubicBezTo>
                <a:cubicBezTo>
                  <a:pt x="2371693" y="2253483"/>
                  <a:pt x="2422834" y="2242604"/>
                  <a:pt x="2469350" y="2222929"/>
                </a:cubicBezTo>
                <a:lnTo>
                  <a:pt x="2520000" y="2195437"/>
                </a:lnTo>
                <a:lnTo>
                  <a:pt x="2520000" y="3124683"/>
                </a:lnTo>
                <a:lnTo>
                  <a:pt x="420008" y="3124683"/>
                </a:lnTo>
                <a:cubicBezTo>
                  <a:pt x="188044" y="3124683"/>
                  <a:pt x="0" y="2936639"/>
                  <a:pt x="0" y="2704675"/>
                </a:cubicBezTo>
                <a:lnTo>
                  <a:pt x="0" y="604683"/>
                </a:lnTo>
                <a:lnTo>
                  <a:pt x="936788" y="604683"/>
                </a:lnTo>
                <a:lnTo>
                  <a:pt x="901754" y="540139"/>
                </a:lnTo>
                <a:cubicBezTo>
                  <a:pt x="882080" y="493623"/>
                  <a:pt x="871200" y="442482"/>
                  <a:pt x="871200" y="388800"/>
                </a:cubicBezTo>
                <a:cubicBezTo>
                  <a:pt x="871200" y="174072"/>
                  <a:pt x="1045272" y="0"/>
                  <a:pt x="1260000" y="0"/>
                </a:cubicBezTo>
                <a:close/>
              </a:path>
            </a:pathLst>
          </a:custGeom>
          <a:solidFill>
            <a:srgbClr val="FFAA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20E09F9-B38C-DBC1-D23D-396D9D82B08E}"/>
              </a:ext>
            </a:extLst>
          </p:cNvPr>
          <p:cNvSpPr/>
          <p:nvPr/>
        </p:nvSpPr>
        <p:spPr>
          <a:xfrm>
            <a:off x="14355326" y="-4132024"/>
            <a:ext cx="2520000" cy="3151653"/>
          </a:xfrm>
          <a:custGeom>
            <a:avLst/>
            <a:gdLst>
              <a:gd name="connsiteX0" fmla="*/ 0 w 2520000"/>
              <a:gd name="connsiteY0" fmla="*/ 0 h 3151653"/>
              <a:gd name="connsiteX1" fmla="*/ 2099992 w 2520000"/>
              <a:gd name="connsiteY1" fmla="*/ 0 h 3151653"/>
              <a:gd name="connsiteX2" fmla="*/ 2520000 w 2520000"/>
              <a:gd name="connsiteY2" fmla="*/ 420008 h 3151653"/>
              <a:gd name="connsiteX3" fmla="*/ 2520000 w 2520000"/>
              <a:gd name="connsiteY3" fmla="*/ 2520000 h 3151653"/>
              <a:gd name="connsiteX4" fmla="*/ 1561383 w 2520000"/>
              <a:gd name="connsiteY4" fmla="*/ 2520000 h 3151653"/>
              <a:gd name="connsiteX5" fmla="*/ 1568931 w 2520000"/>
              <a:gd name="connsiteY5" fmla="*/ 2529148 h 3151653"/>
              <a:gd name="connsiteX6" fmla="*/ 1582399 w 2520000"/>
              <a:gd name="connsiteY6" fmla="*/ 2545471 h 3151653"/>
              <a:gd name="connsiteX7" fmla="*/ 1610460 w 2520000"/>
              <a:gd name="connsiteY7" fmla="*/ 2594292 h 3151653"/>
              <a:gd name="connsiteX8" fmla="*/ 1614597 w 2520000"/>
              <a:gd name="connsiteY8" fmla="*/ 2604791 h 3151653"/>
              <a:gd name="connsiteX9" fmla="*/ 1618246 w 2520000"/>
              <a:gd name="connsiteY9" fmla="*/ 2611515 h 3151653"/>
              <a:gd name="connsiteX10" fmla="*/ 1621961 w 2520000"/>
              <a:gd name="connsiteY10" fmla="*/ 2623481 h 3151653"/>
              <a:gd name="connsiteX11" fmla="*/ 1631321 w 2520000"/>
              <a:gd name="connsiteY11" fmla="*/ 2647236 h 3151653"/>
              <a:gd name="connsiteX12" fmla="*/ 1637044 w 2520000"/>
              <a:gd name="connsiteY12" fmla="*/ 2672072 h 3151653"/>
              <a:gd name="connsiteX13" fmla="*/ 1640901 w 2520000"/>
              <a:gd name="connsiteY13" fmla="*/ 2684496 h 3151653"/>
              <a:gd name="connsiteX14" fmla="*/ 1641674 w 2520000"/>
              <a:gd name="connsiteY14" fmla="*/ 2692158 h 3151653"/>
              <a:gd name="connsiteX15" fmla="*/ 1644320 w 2520000"/>
              <a:gd name="connsiteY15" fmla="*/ 2703643 h 3151653"/>
              <a:gd name="connsiteX16" fmla="*/ 1648800 w 2520000"/>
              <a:gd name="connsiteY16" fmla="*/ 2762853 h 3151653"/>
              <a:gd name="connsiteX17" fmla="*/ 1260000 w 2520000"/>
              <a:gd name="connsiteY17" fmla="*/ 3151653 h 3151653"/>
              <a:gd name="connsiteX18" fmla="*/ 871200 w 2520000"/>
              <a:gd name="connsiteY18" fmla="*/ 2762853 h 3151653"/>
              <a:gd name="connsiteX19" fmla="*/ 875680 w 2520000"/>
              <a:gd name="connsiteY19" fmla="*/ 2703643 h 3151653"/>
              <a:gd name="connsiteX20" fmla="*/ 878327 w 2520000"/>
              <a:gd name="connsiteY20" fmla="*/ 2692158 h 3151653"/>
              <a:gd name="connsiteX21" fmla="*/ 879099 w 2520000"/>
              <a:gd name="connsiteY21" fmla="*/ 2684496 h 3151653"/>
              <a:gd name="connsiteX22" fmla="*/ 882956 w 2520000"/>
              <a:gd name="connsiteY22" fmla="*/ 2672072 h 3151653"/>
              <a:gd name="connsiteX23" fmla="*/ 888680 w 2520000"/>
              <a:gd name="connsiteY23" fmla="*/ 2647236 h 3151653"/>
              <a:gd name="connsiteX24" fmla="*/ 898040 w 2520000"/>
              <a:gd name="connsiteY24" fmla="*/ 2623481 h 3151653"/>
              <a:gd name="connsiteX25" fmla="*/ 901754 w 2520000"/>
              <a:gd name="connsiteY25" fmla="*/ 2611515 h 3151653"/>
              <a:gd name="connsiteX26" fmla="*/ 905404 w 2520000"/>
              <a:gd name="connsiteY26" fmla="*/ 2604791 h 3151653"/>
              <a:gd name="connsiteX27" fmla="*/ 909540 w 2520000"/>
              <a:gd name="connsiteY27" fmla="*/ 2594292 h 3151653"/>
              <a:gd name="connsiteX28" fmla="*/ 937601 w 2520000"/>
              <a:gd name="connsiteY28" fmla="*/ 2545471 h 3151653"/>
              <a:gd name="connsiteX29" fmla="*/ 951678 w 2520000"/>
              <a:gd name="connsiteY29" fmla="*/ 2528410 h 3151653"/>
              <a:gd name="connsiteX30" fmla="*/ 958617 w 2520000"/>
              <a:gd name="connsiteY30" fmla="*/ 2520000 h 3151653"/>
              <a:gd name="connsiteX31" fmla="*/ 0 w 2520000"/>
              <a:gd name="connsiteY31" fmla="*/ 2520000 h 3151653"/>
              <a:gd name="connsiteX32" fmla="*/ 0 w 2520000"/>
              <a:gd name="connsiteY32" fmla="*/ 1565053 h 3151653"/>
              <a:gd name="connsiteX33" fmla="*/ 21830 w 2520000"/>
              <a:gd name="connsiteY33" fmla="*/ 1583064 h 3151653"/>
              <a:gd name="connsiteX34" fmla="*/ 239661 w 2520000"/>
              <a:gd name="connsiteY34" fmla="*/ 1649602 h 3151653"/>
              <a:gd name="connsiteX35" fmla="*/ 629264 w 2520000"/>
              <a:gd name="connsiteY35" fmla="*/ 1259999 h 3151653"/>
              <a:gd name="connsiteX36" fmla="*/ 239661 w 2520000"/>
              <a:gd name="connsiteY36" fmla="*/ 870396 h 3151653"/>
              <a:gd name="connsiteX37" fmla="*/ 21830 w 2520000"/>
              <a:gd name="connsiteY37" fmla="*/ 936934 h 3151653"/>
              <a:gd name="connsiteX38" fmla="*/ 0 w 2520000"/>
              <a:gd name="connsiteY38" fmla="*/ 954946 h 315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520000" h="3151653">
                <a:moveTo>
                  <a:pt x="0" y="0"/>
                </a:moveTo>
                <a:lnTo>
                  <a:pt x="2099992" y="0"/>
                </a:lnTo>
                <a:cubicBezTo>
                  <a:pt x="2331956" y="0"/>
                  <a:pt x="2520000" y="188044"/>
                  <a:pt x="2520000" y="420008"/>
                </a:cubicBezTo>
                <a:lnTo>
                  <a:pt x="2520000" y="2520000"/>
                </a:lnTo>
                <a:lnTo>
                  <a:pt x="1561383" y="2520000"/>
                </a:lnTo>
                <a:lnTo>
                  <a:pt x="1568931" y="2529148"/>
                </a:lnTo>
                <a:lnTo>
                  <a:pt x="1582399" y="2545471"/>
                </a:lnTo>
                <a:cubicBezTo>
                  <a:pt x="1592880" y="2560984"/>
                  <a:pt x="1602270" y="2577295"/>
                  <a:pt x="1610460" y="2594292"/>
                </a:cubicBezTo>
                <a:lnTo>
                  <a:pt x="1614597" y="2604791"/>
                </a:lnTo>
                <a:lnTo>
                  <a:pt x="1618246" y="2611515"/>
                </a:lnTo>
                <a:lnTo>
                  <a:pt x="1621961" y="2623481"/>
                </a:lnTo>
                <a:lnTo>
                  <a:pt x="1631321" y="2647236"/>
                </a:lnTo>
                <a:lnTo>
                  <a:pt x="1637044" y="2672072"/>
                </a:lnTo>
                <a:lnTo>
                  <a:pt x="1640901" y="2684496"/>
                </a:lnTo>
                <a:lnTo>
                  <a:pt x="1641674" y="2692158"/>
                </a:lnTo>
                <a:lnTo>
                  <a:pt x="1644320" y="2703643"/>
                </a:lnTo>
                <a:cubicBezTo>
                  <a:pt x="1647270" y="2722949"/>
                  <a:pt x="1648800" y="2742722"/>
                  <a:pt x="1648800" y="2762853"/>
                </a:cubicBezTo>
                <a:cubicBezTo>
                  <a:pt x="1648800" y="2977581"/>
                  <a:pt x="1474728" y="3151653"/>
                  <a:pt x="1260000" y="3151653"/>
                </a:cubicBezTo>
                <a:cubicBezTo>
                  <a:pt x="1045272" y="3151653"/>
                  <a:pt x="871200" y="2977581"/>
                  <a:pt x="871200" y="2762853"/>
                </a:cubicBezTo>
                <a:cubicBezTo>
                  <a:pt x="871200" y="2742722"/>
                  <a:pt x="872730" y="2722949"/>
                  <a:pt x="875680" y="2703643"/>
                </a:cubicBezTo>
                <a:lnTo>
                  <a:pt x="878327" y="2692158"/>
                </a:lnTo>
                <a:lnTo>
                  <a:pt x="879099" y="2684496"/>
                </a:lnTo>
                <a:lnTo>
                  <a:pt x="882956" y="2672072"/>
                </a:lnTo>
                <a:lnTo>
                  <a:pt x="888680" y="2647236"/>
                </a:lnTo>
                <a:lnTo>
                  <a:pt x="898040" y="2623481"/>
                </a:lnTo>
                <a:lnTo>
                  <a:pt x="901754" y="2611515"/>
                </a:lnTo>
                <a:lnTo>
                  <a:pt x="905404" y="2604791"/>
                </a:lnTo>
                <a:lnTo>
                  <a:pt x="909540" y="2594292"/>
                </a:lnTo>
                <a:cubicBezTo>
                  <a:pt x="917730" y="2577295"/>
                  <a:pt x="927121" y="2560984"/>
                  <a:pt x="937601" y="2545471"/>
                </a:cubicBezTo>
                <a:lnTo>
                  <a:pt x="951678" y="2528410"/>
                </a:lnTo>
                <a:lnTo>
                  <a:pt x="958617" y="2520000"/>
                </a:lnTo>
                <a:lnTo>
                  <a:pt x="0" y="2520000"/>
                </a:lnTo>
                <a:lnTo>
                  <a:pt x="0" y="1565053"/>
                </a:lnTo>
                <a:lnTo>
                  <a:pt x="21830" y="1583064"/>
                </a:lnTo>
                <a:cubicBezTo>
                  <a:pt x="84011" y="1625073"/>
                  <a:pt x="158972" y="1649602"/>
                  <a:pt x="239661" y="1649602"/>
                </a:cubicBezTo>
                <a:cubicBezTo>
                  <a:pt x="454833" y="1649602"/>
                  <a:pt x="629264" y="1475171"/>
                  <a:pt x="629264" y="1259999"/>
                </a:cubicBezTo>
                <a:cubicBezTo>
                  <a:pt x="629264" y="1044827"/>
                  <a:pt x="454833" y="870396"/>
                  <a:pt x="239661" y="870396"/>
                </a:cubicBezTo>
                <a:cubicBezTo>
                  <a:pt x="158972" y="870396"/>
                  <a:pt x="84011" y="894925"/>
                  <a:pt x="21830" y="936934"/>
                </a:cubicBezTo>
                <a:lnTo>
                  <a:pt x="0" y="954946"/>
                </a:lnTo>
                <a:close/>
              </a:path>
            </a:pathLst>
          </a:custGeom>
          <a:solidFill>
            <a:srgbClr val="FF3F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4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  <p:bldP spid="31" grpId="0" animBg="1"/>
      <p:bldP spid="33" grpId="0" animBg="1"/>
      <p:bldP spid="34" grpId="0" animBg="1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20568A0-27B0-8F98-D290-92A9F34CA6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62D6C6A-542B-8C1B-DA74-808EF429E474}"/>
              </a:ext>
            </a:extLst>
          </p:cNvPr>
          <p:cNvSpPr/>
          <p:nvPr/>
        </p:nvSpPr>
        <p:spPr>
          <a:xfrm flipV="1">
            <a:off x="5700682" y="3625998"/>
            <a:ext cx="2101548" cy="1706230"/>
          </a:xfrm>
          <a:custGeom>
            <a:avLst/>
            <a:gdLst>
              <a:gd name="connsiteX0" fmla="*/ 583861 w 3103861"/>
              <a:gd name="connsiteY0" fmla="*/ 2520000 h 2520000"/>
              <a:gd name="connsiteX1" fmla="*/ 1548857 w 3103861"/>
              <a:gd name="connsiteY1" fmla="*/ 2520000 h 2520000"/>
              <a:gd name="connsiteX2" fmla="*/ 1521462 w 3103861"/>
              <a:gd name="connsiteY2" fmla="*/ 2486798 h 2520000"/>
              <a:gd name="connsiteX3" fmla="*/ 1455061 w 3103861"/>
              <a:gd name="connsiteY3" fmla="*/ 2269416 h 2520000"/>
              <a:gd name="connsiteX4" fmla="*/ 1843861 w 3103861"/>
              <a:gd name="connsiteY4" fmla="*/ 1880616 h 2520000"/>
              <a:gd name="connsiteX5" fmla="*/ 2232661 w 3103861"/>
              <a:gd name="connsiteY5" fmla="*/ 2269416 h 2520000"/>
              <a:gd name="connsiteX6" fmla="*/ 2166260 w 3103861"/>
              <a:gd name="connsiteY6" fmla="*/ 2486798 h 2520000"/>
              <a:gd name="connsiteX7" fmla="*/ 2138866 w 3103861"/>
              <a:gd name="connsiteY7" fmla="*/ 2520000 h 2520000"/>
              <a:gd name="connsiteX8" fmla="*/ 3103861 w 3103861"/>
              <a:gd name="connsiteY8" fmla="*/ 2520000 h 2520000"/>
              <a:gd name="connsiteX9" fmla="*/ 3103861 w 3103861"/>
              <a:gd name="connsiteY9" fmla="*/ 420008 h 2520000"/>
              <a:gd name="connsiteX10" fmla="*/ 2683853 w 3103861"/>
              <a:gd name="connsiteY10" fmla="*/ 0 h 2520000"/>
              <a:gd name="connsiteX11" fmla="*/ 583861 w 3103861"/>
              <a:gd name="connsiteY11" fmla="*/ 0 h 2520000"/>
              <a:gd name="connsiteX12" fmla="*/ 583861 w 3103861"/>
              <a:gd name="connsiteY12" fmla="*/ 925706 h 2520000"/>
              <a:gd name="connsiteX13" fmla="*/ 540138 w 3103861"/>
              <a:gd name="connsiteY13" fmla="*/ 901974 h 2520000"/>
              <a:gd name="connsiteX14" fmla="*/ 388800 w 3103861"/>
              <a:gd name="connsiteY14" fmla="*/ 871420 h 2520000"/>
              <a:gd name="connsiteX15" fmla="*/ 0 w 3103861"/>
              <a:gd name="connsiteY15" fmla="*/ 1260220 h 2520000"/>
              <a:gd name="connsiteX16" fmla="*/ 388800 w 3103861"/>
              <a:gd name="connsiteY16" fmla="*/ 1649020 h 2520000"/>
              <a:gd name="connsiteX17" fmla="*/ 540138 w 3103861"/>
              <a:gd name="connsiteY17" fmla="*/ 1618466 h 2520000"/>
              <a:gd name="connsiteX18" fmla="*/ 583861 w 3103861"/>
              <a:gd name="connsiteY18" fmla="*/ 1594734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03861" h="2520000">
                <a:moveTo>
                  <a:pt x="583861" y="2520000"/>
                </a:moveTo>
                <a:lnTo>
                  <a:pt x="1548857" y="2520000"/>
                </a:lnTo>
                <a:lnTo>
                  <a:pt x="1521462" y="2486798"/>
                </a:lnTo>
                <a:cubicBezTo>
                  <a:pt x="1479540" y="2424745"/>
                  <a:pt x="1455061" y="2349939"/>
                  <a:pt x="1455061" y="2269416"/>
                </a:cubicBezTo>
                <a:cubicBezTo>
                  <a:pt x="1455061" y="2054688"/>
                  <a:pt x="1629133" y="1880616"/>
                  <a:pt x="1843861" y="1880616"/>
                </a:cubicBezTo>
                <a:cubicBezTo>
                  <a:pt x="2058589" y="1880616"/>
                  <a:pt x="2232661" y="2054688"/>
                  <a:pt x="2232661" y="2269416"/>
                </a:cubicBezTo>
                <a:cubicBezTo>
                  <a:pt x="2232661" y="2349939"/>
                  <a:pt x="2208182" y="2424745"/>
                  <a:pt x="2166260" y="2486798"/>
                </a:cubicBezTo>
                <a:lnTo>
                  <a:pt x="2138866" y="2520000"/>
                </a:lnTo>
                <a:lnTo>
                  <a:pt x="3103861" y="2520000"/>
                </a:lnTo>
                <a:lnTo>
                  <a:pt x="3103861" y="420008"/>
                </a:lnTo>
                <a:cubicBezTo>
                  <a:pt x="3103861" y="188044"/>
                  <a:pt x="2915817" y="0"/>
                  <a:pt x="2683853" y="0"/>
                </a:cubicBezTo>
                <a:lnTo>
                  <a:pt x="583861" y="0"/>
                </a:lnTo>
                <a:lnTo>
                  <a:pt x="583861" y="925706"/>
                </a:lnTo>
                <a:lnTo>
                  <a:pt x="540138" y="901974"/>
                </a:lnTo>
                <a:cubicBezTo>
                  <a:pt x="493623" y="882300"/>
                  <a:pt x="442482" y="871420"/>
                  <a:pt x="388800" y="871420"/>
                </a:cubicBezTo>
                <a:cubicBezTo>
                  <a:pt x="174072" y="871420"/>
                  <a:pt x="0" y="1045492"/>
                  <a:pt x="0" y="1260220"/>
                </a:cubicBezTo>
                <a:cubicBezTo>
                  <a:pt x="0" y="1474948"/>
                  <a:pt x="174072" y="1649020"/>
                  <a:pt x="388800" y="1649020"/>
                </a:cubicBezTo>
                <a:cubicBezTo>
                  <a:pt x="442482" y="1649020"/>
                  <a:pt x="493623" y="1638141"/>
                  <a:pt x="540138" y="1618466"/>
                </a:cubicBezTo>
                <a:lnTo>
                  <a:pt x="583861" y="1594734"/>
                </a:lnTo>
                <a:close/>
              </a:path>
            </a:pathLst>
          </a:custGeom>
          <a:solidFill>
            <a:srgbClr val="39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0C3530E-9D51-06F6-1F7D-AA52621E03F2}"/>
              </a:ext>
            </a:extLst>
          </p:cNvPr>
          <p:cNvSpPr/>
          <p:nvPr/>
        </p:nvSpPr>
        <p:spPr>
          <a:xfrm>
            <a:off x="4399556" y="1917488"/>
            <a:ext cx="2132288" cy="1706230"/>
          </a:xfrm>
          <a:custGeom>
            <a:avLst/>
            <a:gdLst>
              <a:gd name="connsiteX0" fmla="*/ 420008 w 3149263"/>
              <a:gd name="connsiteY0" fmla="*/ 0 h 2520000"/>
              <a:gd name="connsiteX1" fmla="*/ 2520000 w 3149263"/>
              <a:gd name="connsiteY1" fmla="*/ 0 h 2520000"/>
              <a:gd name="connsiteX2" fmla="*/ 2520000 w 3149263"/>
              <a:gd name="connsiteY2" fmla="*/ 954946 h 2520000"/>
              <a:gd name="connsiteX3" fmla="*/ 2541829 w 3149263"/>
              <a:gd name="connsiteY3" fmla="*/ 936935 h 2520000"/>
              <a:gd name="connsiteX4" fmla="*/ 2759660 w 3149263"/>
              <a:gd name="connsiteY4" fmla="*/ 870397 h 2520000"/>
              <a:gd name="connsiteX5" fmla="*/ 3149263 w 3149263"/>
              <a:gd name="connsiteY5" fmla="*/ 1260000 h 2520000"/>
              <a:gd name="connsiteX6" fmla="*/ 2759660 w 3149263"/>
              <a:gd name="connsiteY6" fmla="*/ 1649603 h 2520000"/>
              <a:gd name="connsiteX7" fmla="*/ 2541829 w 3149263"/>
              <a:gd name="connsiteY7" fmla="*/ 1583065 h 2520000"/>
              <a:gd name="connsiteX8" fmla="*/ 2520000 w 3149263"/>
              <a:gd name="connsiteY8" fmla="*/ 1565054 h 2520000"/>
              <a:gd name="connsiteX9" fmla="*/ 2520000 w 3149263"/>
              <a:gd name="connsiteY9" fmla="*/ 2520000 h 2520000"/>
              <a:gd name="connsiteX10" fmla="*/ 1585893 w 3149263"/>
              <a:gd name="connsiteY10" fmla="*/ 2520000 h 2520000"/>
              <a:gd name="connsiteX11" fmla="*/ 1618986 w 3149263"/>
              <a:gd name="connsiteY11" fmla="*/ 2459030 h 2520000"/>
              <a:gd name="connsiteX12" fmla="*/ 1649603 w 3149263"/>
              <a:gd name="connsiteY12" fmla="*/ 2307379 h 2520000"/>
              <a:gd name="connsiteX13" fmla="*/ 1260000 w 3149263"/>
              <a:gd name="connsiteY13" fmla="*/ 1917776 h 2520000"/>
              <a:gd name="connsiteX14" fmla="*/ 870397 w 3149263"/>
              <a:gd name="connsiteY14" fmla="*/ 2307379 h 2520000"/>
              <a:gd name="connsiteX15" fmla="*/ 901014 w 3149263"/>
              <a:gd name="connsiteY15" fmla="*/ 2459030 h 2520000"/>
              <a:gd name="connsiteX16" fmla="*/ 934107 w 3149263"/>
              <a:gd name="connsiteY16" fmla="*/ 2520000 h 2520000"/>
              <a:gd name="connsiteX17" fmla="*/ 0 w 3149263"/>
              <a:gd name="connsiteY17" fmla="*/ 2520000 h 2520000"/>
              <a:gd name="connsiteX18" fmla="*/ 0 w 3149263"/>
              <a:gd name="connsiteY18" fmla="*/ 420008 h 2520000"/>
              <a:gd name="connsiteX19" fmla="*/ 420008 w 3149263"/>
              <a:gd name="connsiteY19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9263" h="2520000">
                <a:moveTo>
                  <a:pt x="420008" y="0"/>
                </a:moveTo>
                <a:lnTo>
                  <a:pt x="2520000" y="0"/>
                </a:lnTo>
                <a:lnTo>
                  <a:pt x="2520000" y="954946"/>
                </a:lnTo>
                <a:lnTo>
                  <a:pt x="2541829" y="936935"/>
                </a:lnTo>
                <a:cubicBezTo>
                  <a:pt x="2604010" y="894926"/>
                  <a:pt x="2678971" y="870397"/>
                  <a:pt x="2759660" y="870397"/>
                </a:cubicBezTo>
                <a:cubicBezTo>
                  <a:pt x="2974832" y="870397"/>
                  <a:pt x="3149263" y="1044828"/>
                  <a:pt x="3149263" y="1260000"/>
                </a:cubicBezTo>
                <a:cubicBezTo>
                  <a:pt x="3149263" y="1475172"/>
                  <a:pt x="2974832" y="1649603"/>
                  <a:pt x="2759660" y="1649603"/>
                </a:cubicBezTo>
                <a:cubicBezTo>
                  <a:pt x="2678971" y="1649603"/>
                  <a:pt x="2604010" y="1625074"/>
                  <a:pt x="2541829" y="1583065"/>
                </a:cubicBezTo>
                <a:lnTo>
                  <a:pt x="2520000" y="1565054"/>
                </a:lnTo>
                <a:lnTo>
                  <a:pt x="2520000" y="2520000"/>
                </a:lnTo>
                <a:lnTo>
                  <a:pt x="1585893" y="2520000"/>
                </a:lnTo>
                <a:lnTo>
                  <a:pt x="1618986" y="2459030"/>
                </a:lnTo>
                <a:cubicBezTo>
                  <a:pt x="1638701" y="2412419"/>
                  <a:pt x="1649603" y="2361172"/>
                  <a:pt x="1649603" y="2307379"/>
                </a:cubicBezTo>
                <a:cubicBezTo>
                  <a:pt x="1649603" y="2092207"/>
                  <a:pt x="1475172" y="1917776"/>
                  <a:pt x="1260000" y="1917776"/>
                </a:cubicBezTo>
                <a:cubicBezTo>
                  <a:pt x="1044828" y="1917776"/>
                  <a:pt x="870397" y="2092207"/>
                  <a:pt x="870397" y="2307379"/>
                </a:cubicBezTo>
                <a:cubicBezTo>
                  <a:pt x="870397" y="2361172"/>
                  <a:pt x="881299" y="2412419"/>
                  <a:pt x="901014" y="2459030"/>
                </a:cubicBezTo>
                <a:lnTo>
                  <a:pt x="934107" y="2520000"/>
                </a:lnTo>
                <a:lnTo>
                  <a:pt x="0" y="2520000"/>
                </a:lnTo>
                <a:lnTo>
                  <a:pt x="0" y="420008"/>
                </a:lnTo>
                <a:cubicBezTo>
                  <a:pt x="0" y="188044"/>
                  <a:pt x="188044" y="0"/>
                  <a:pt x="420008" y="0"/>
                </a:cubicBezTo>
                <a:close/>
              </a:path>
            </a:pathLst>
          </a:custGeom>
          <a:solidFill>
            <a:srgbClr val="4FD3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4FB85ED-29D6-AC4C-DE5D-2B30271BAA11}"/>
              </a:ext>
            </a:extLst>
          </p:cNvPr>
          <p:cNvSpPr/>
          <p:nvPr/>
        </p:nvSpPr>
        <p:spPr>
          <a:xfrm>
            <a:off x="4399556" y="3205910"/>
            <a:ext cx="1706230" cy="2115646"/>
          </a:xfrm>
          <a:custGeom>
            <a:avLst/>
            <a:gdLst>
              <a:gd name="connsiteX0" fmla="*/ 1260000 w 2520000"/>
              <a:gd name="connsiteY0" fmla="*/ 0 h 3124683"/>
              <a:gd name="connsiteX1" fmla="*/ 1648800 w 2520000"/>
              <a:gd name="connsiteY1" fmla="*/ 388800 h 3124683"/>
              <a:gd name="connsiteX2" fmla="*/ 1618246 w 2520000"/>
              <a:gd name="connsiteY2" fmla="*/ 540139 h 3124683"/>
              <a:gd name="connsiteX3" fmla="*/ 1583213 w 2520000"/>
              <a:gd name="connsiteY3" fmla="*/ 604683 h 3124683"/>
              <a:gd name="connsiteX4" fmla="*/ 2520000 w 2520000"/>
              <a:gd name="connsiteY4" fmla="*/ 604683 h 3124683"/>
              <a:gd name="connsiteX5" fmla="*/ 2520000 w 2520000"/>
              <a:gd name="connsiteY5" fmla="*/ 1533929 h 3124683"/>
              <a:gd name="connsiteX6" fmla="*/ 2469350 w 2520000"/>
              <a:gd name="connsiteY6" fmla="*/ 1506437 h 3124683"/>
              <a:gd name="connsiteX7" fmla="*/ 2318011 w 2520000"/>
              <a:gd name="connsiteY7" fmla="*/ 1475883 h 3124683"/>
              <a:gd name="connsiteX8" fmla="*/ 1929211 w 2520000"/>
              <a:gd name="connsiteY8" fmla="*/ 1864683 h 3124683"/>
              <a:gd name="connsiteX9" fmla="*/ 2318011 w 2520000"/>
              <a:gd name="connsiteY9" fmla="*/ 2253483 h 3124683"/>
              <a:gd name="connsiteX10" fmla="*/ 2469350 w 2520000"/>
              <a:gd name="connsiteY10" fmla="*/ 2222929 h 3124683"/>
              <a:gd name="connsiteX11" fmla="*/ 2520000 w 2520000"/>
              <a:gd name="connsiteY11" fmla="*/ 2195437 h 3124683"/>
              <a:gd name="connsiteX12" fmla="*/ 2520000 w 2520000"/>
              <a:gd name="connsiteY12" fmla="*/ 3124683 h 3124683"/>
              <a:gd name="connsiteX13" fmla="*/ 420008 w 2520000"/>
              <a:gd name="connsiteY13" fmla="*/ 3124683 h 3124683"/>
              <a:gd name="connsiteX14" fmla="*/ 0 w 2520000"/>
              <a:gd name="connsiteY14" fmla="*/ 2704675 h 3124683"/>
              <a:gd name="connsiteX15" fmla="*/ 0 w 2520000"/>
              <a:gd name="connsiteY15" fmla="*/ 604683 h 3124683"/>
              <a:gd name="connsiteX16" fmla="*/ 936788 w 2520000"/>
              <a:gd name="connsiteY16" fmla="*/ 604683 h 3124683"/>
              <a:gd name="connsiteX17" fmla="*/ 901754 w 2520000"/>
              <a:gd name="connsiteY17" fmla="*/ 540139 h 3124683"/>
              <a:gd name="connsiteX18" fmla="*/ 871200 w 2520000"/>
              <a:gd name="connsiteY18" fmla="*/ 388800 h 3124683"/>
              <a:gd name="connsiteX19" fmla="*/ 1260000 w 2520000"/>
              <a:gd name="connsiteY19" fmla="*/ 0 h 312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20000" h="3124683">
                <a:moveTo>
                  <a:pt x="1260000" y="0"/>
                </a:moveTo>
                <a:cubicBezTo>
                  <a:pt x="1474728" y="0"/>
                  <a:pt x="1648800" y="174072"/>
                  <a:pt x="1648800" y="388800"/>
                </a:cubicBezTo>
                <a:cubicBezTo>
                  <a:pt x="1648800" y="442482"/>
                  <a:pt x="1637921" y="493623"/>
                  <a:pt x="1618246" y="540139"/>
                </a:cubicBezTo>
                <a:lnTo>
                  <a:pt x="1583213" y="604683"/>
                </a:lnTo>
                <a:lnTo>
                  <a:pt x="2520000" y="604683"/>
                </a:lnTo>
                <a:lnTo>
                  <a:pt x="2520000" y="1533929"/>
                </a:lnTo>
                <a:lnTo>
                  <a:pt x="2469350" y="1506437"/>
                </a:lnTo>
                <a:cubicBezTo>
                  <a:pt x="2422834" y="1486763"/>
                  <a:pt x="2371693" y="1475883"/>
                  <a:pt x="2318011" y="1475883"/>
                </a:cubicBezTo>
                <a:cubicBezTo>
                  <a:pt x="2103283" y="1475883"/>
                  <a:pt x="1929211" y="1649955"/>
                  <a:pt x="1929211" y="1864683"/>
                </a:cubicBezTo>
                <a:cubicBezTo>
                  <a:pt x="1929211" y="2079411"/>
                  <a:pt x="2103283" y="2253483"/>
                  <a:pt x="2318011" y="2253483"/>
                </a:cubicBezTo>
                <a:cubicBezTo>
                  <a:pt x="2371693" y="2253483"/>
                  <a:pt x="2422834" y="2242604"/>
                  <a:pt x="2469350" y="2222929"/>
                </a:cubicBezTo>
                <a:lnTo>
                  <a:pt x="2520000" y="2195437"/>
                </a:lnTo>
                <a:lnTo>
                  <a:pt x="2520000" y="3124683"/>
                </a:lnTo>
                <a:lnTo>
                  <a:pt x="420008" y="3124683"/>
                </a:lnTo>
                <a:cubicBezTo>
                  <a:pt x="188044" y="3124683"/>
                  <a:pt x="0" y="2936639"/>
                  <a:pt x="0" y="2704675"/>
                </a:cubicBezTo>
                <a:lnTo>
                  <a:pt x="0" y="604683"/>
                </a:lnTo>
                <a:lnTo>
                  <a:pt x="936788" y="604683"/>
                </a:lnTo>
                <a:lnTo>
                  <a:pt x="901754" y="540139"/>
                </a:lnTo>
                <a:cubicBezTo>
                  <a:pt x="882080" y="493623"/>
                  <a:pt x="871200" y="442482"/>
                  <a:pt x="871200" y="388800"/>
                </a:cubicBezTo>
                <a:cubicBezTo>
                  <a:pt x="871200" y="174072"/>
                  <a:pt x="1045272" y="0"/>
                  <a:pt x="1260000" y="0"/>
                </a:cubicBezTo>
                <a:close/>
              </a:path>
            </a:pathLst>
          </a:custGeom>
          <a:solidFill>
            <a:srgbClr val="FFAA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D446864-7695-06C0-331E-56D6A6D29E33}"/>
              </a:ext>
            </a:extLst>
          </p:cNvPr>
          <p:cNvSpPr/>
          <p:nvPr/>
        </p:nvSpPr>
        <p:spPr>
          <a:xfrm>
            <a:off x="6096000" y="1920462"/>
            <a:ext cx="1706230" cy="2133907"/>
          </a:xfrm>
          <a:custGeom>
            <a:avLst/>
            <a:gdLst>
              <a:gd name="connsiteX0" fmla="*/ 0 w 2520000"/>
              <a:gd name="connsiteY0" fmla="*/ 0 h 3151653"/>
              <a:gd name="connsiteX1" fmla="*/ 2099992 w 2520000"/>
              <a:gd name="connsiteY1" fmla="*/ 0 h 3151653"/>
              <a:gd name="connsiteX2" fmla="*/ 2520000 w 2520000"/>
              <a:gd name="connsiteY2" fmla="*/ 420008 h 3151653"/>
              <a:gd name="connsiteX3" fmla="*/ 2520000 w 2520000"/>
              <a:gd name="connsiteY3" fmla="*/ 2520000 h 3151653"/>
              <a:gd name="connsiteX4" fmla="*/ 1561383 w 2520000"/>
              <a:gd name="connsiteY4" fmla="*/ 2520000 h 3151653"/>
              <a:gd name="connsiteX5" fmla="*/ 1568931 w 2520000"/>
              <a:gd name="connsiteY5" fmla="*/ 2529148 h 3151653"/>
              <a:gd name="connsiteX6" fmla="*/ 1582399 w 2520000"/>
              <a:gd name="connsiteY6" fmla="*/ 2545471 h 3151653"/>
              <a:gd name="connsiteX7" fmla="*/ 1610460 w 2520000"/>
              <a:gd name="connsiteY7" fmla="*/ 2594292 h 3151653"/>
              <a:gd name="connsiteX8" fmla="*/ 1614597 w 2520000"/>
              <a:gd name="connsiteY8" fmla="*/ 2604791 h 3151653"/>
              <a:gd name="connsiteX9" fmla="*/ 1618246 w 2520000"/>
              <a:gd name="connsiteY9" fmla="*/ 2611515 h 3151653"/>
              <a:gd name="connsiteX10" fmla="*/ 1621961 w 2520000"/>
              <a:gd name="connsiteY10" fmla="*/ 2623481 h 3151653"/>
              <a:gd name="connsiteX11" fmla="*/ 1631321 w 2520000"/>
              <a:gd name="connsiteY11" fmla="*/ 2647236 h 3151653"/>
              <a:gd name="connsiteX12" fmla="*/ 1637044 w 2520000"/>
              <a:gd name="connsiteY12" fmla="*/ 2672072 h 3151653"/>
              <a:gd name="connsiteX13" fmla="*/ 1640901 w 2520000"/>
              <a:gd name="connsiteY13" fmla="*/ 2684496 h 3151653"/>
              <a:gd name="connsiteX14" fmla="*/ 1641674 w 2520000"/>
              <a:gd name="connsiteY14" fmla="*/ 2692158 h 3151653"/>
              <a:gd name="connsiteX15" fmla="*/ 1644320 w 2520000"/>
              <a:gd name="connsiteY15" fmla="*/ 2703643 h 3151653"/>
              <a:gd name="connsiteX16" fmla="*/ 1648800 w 2520000"/>
              <a:gd name="connsiteY16" fmla="*/ 2762853 h 3151653"/>
              <a:gd name="connsiteX17" fmla="*/ 1260000 w 2520000"/>
              <a:gd name="connsiteY17" fmla="*/ 3151653 h 3151653"/>
              <a:gd name="connsiteX18" fmla="*/ 871200 w 2520000"/>
              <a:gd name="connsiteY18" fmla="*/ 2762853 h 3151653"/>
              <a:gd name="connsiteX19" fmla="*/ 875680 w 2520000"/>
              <a:gd name="connsiteY19" fmla="*/ 2703643 h 3151653"/>
              <a:gd name="connsiteX20" fmla="*/ 878327 w 2520000"/>
              <a:gd name="connsiteY20" fmla="*/ 2692158 h 3151653"/>
              <a:gd name="connsiteX21" fmla="*/ 879099 w 2520000"/>
              <a:gd name="connsiteY21" fmla="*/ 2684496 h 3151653"/>
              <a:gd name="connsiteX22" fmla="*/ 882956 w 2520000"/>
              <a:gd name="connsiteY22" fmla="*/ 2672072 h 3151653"/>
              <a:gd name="connsiteX23" fmla="*/ 888680 w 2520000"/>
              <a:gd name="connsiteY23" fmla="*/ 2647236 h 3151653"/>
              <a:gd name="connsiteX24" fmla="*/ 898040 w 2520000"/>
              <a:gd name="connsiteY24" fmla="*/ 2623481 h 3151653"/>
              <a:gd name="connsiteX25" fmla="*/ 901754 w 2520000"/>
              <a:gd name="connsiteY25" fmla="*/ 2611515 h 3151653"/>
              <a:gd name="connsiteX26" fmla="*/ 905404 w 2520000"/>
              <a:gd name="connsiteY26" fmla="*/ 2604791 h 3151653"/>
              <a:gd name="connsiteX27" fmla="*/ 909540 w 2520000"/>
              <a:gd name="connsiteY27" fmla="*/ 2594292 h 3151653"/>
              <a:gd name="connsiteX28" fmla="*/ 937601 w 2520000"/>
              <a:gd name="connsiteY28" fmla="*/ 2545471 h 3151653"/>
              <a:gd name="connsiteX29" fmla="*/ 951678 w 2520000"/>
              <a:gd name="connsiteY29" fmla="*/ 2528410 h 3151653"/>
              <a:gd name="connsiteX30" fmla="*/ 958617 w 2520000"/>
              <a:gd name="connsiteY30" fmla="*/ 2520000 h 3151653"/>
              <a:gd name="connsiteX31" fmla="*/ 0 w 2520000"/>
              <a:gd name="connsiteY31" fmla="*/ 2520000 h 3151653"/>
              <a:gd name="connsiteX32" fmla="*/ 0 w 2520000"/>
              <a:gd name="connsiteY32" fmla="*/ 1565053 h 3151653"/>
              <a:gd name="connsiteX33" fmla="*/ 21830 w 2520000"/>
              <a:gd name="connsiteY33" fmla="*/ 1583064 h 3151653"/>
              <a:gd name="connsiteX34" fmla="*/ 239661 w 2520000"/>
              <a:gd name="connsiteY34" fmla="*/ 1649602 h 3151653"/>
              <a:gd name="connsiteX35" fmla="*/ 629264 w 2520000"/>
              <a:gd name="connsiteY35" fmla="*/ 1259999 h 3151653"/>
              <a:gd name="connsiteX36" fmla="*/ 239661 w 2520000"/>
              <a:gd name="connsiteY36" fmla="*/ 870396 h 3151653"/>
              <a:gd name="connsiteX37" fmla="*/ 21830 w 2520000"/>
              <a:gd name="connsiteY37" fmla="*/ 936934 h 3151653"/>
              <a:gd name="connsiteX38" fmla="*/ 0 w 2520000"/>
              <a:gd name="connsiteY38" fmla="*/ 954946 h 315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520000" h="3151653">
                <a:moveTo>
                  <a:pt x="0" y="0"/>
                </a:moveTo>
                <a:lnTo>
                  <a:pt x="2099992" y="0"/>
                </a:lnTo>
                <a:cubicBezTo>
                  <a:pt x="2331956" y="0"/>
                  <a:pt x="2520000" y="188044"/>
                  <a:pt x="2520000" y="420008"/>
                </a:cubicBezTo>
                <a:lnTo>
                  <a:pt x="2520000" y="2520000"/>
                </a:lnTo>
                <a:lnTo>
                  <a:pt x="1561383" y="2520000"/>
                </a:lnTo>
                <a:lnTo>
                  <a:pt x="1568931" y="2529148"/>
                </a:lnTo>
                <a:lnTo>
                  <a:pt x="1582399" y="2545471"/>
                </a:lnTo>
                <a:cubicBezTo>
                  <a:pt x="1592880" y="2560984"/>
                  <a:pt x="1602270" y="2577295"/>
                  <a:pt x="1610460" y="2594292"/>
                </a:cubicBezTo>
                <a:lnTo>
                  <a:pt x="1614597" y="2604791"/>
                </a:lnTo>
                <a:lnTo>
                  <a:pt x="1618246" y="2611515"/>
                </a:lnTo>
                <a:lnTo>
                  <a:pt x="1621961" y="2623481"/>
                </a:lnTo>
                <a:lnTo>
                  <a:pt x="1631321" y="2647236"/>
                </a:lnTo>
                <a:lnTo>
                  <a:pt x="1637044" y="2672072"/>
                </a:lnTo>
                <a:lnTo>
                  <a:pt x="1640901" y="2684496"/>
                </a:lnTo>
                <a:lnTo>
                  <a:pt x="1641674" y="2692158"/>
                </a:lnTo>
                <a:lnTo>
                  <a:pt x="1644320" y="2703643"/>
                </a:lnTo>
                <a:cubicBezTo>
                  <a:pt x="1647270" y="2722949"/>
                  <a:pt x="1648800" y="2742722"/>
                  <a:pt x="1648800" y="2762853"/>
                </a:cubicBezTo>
                <a:cubicBezTo>
                  <a:pt x="1648800" y="2977581"/>
                  <a:pt x="1474728" y="3151653"/>
                  <a:pt x="1260000" y="3151653"/>
                </a:cubicBezTo>
                <a:cubicBezTo>
                  <a:pt x="1045272" y="3151653"/>
                  <a:pt x="871200" y="2977581"/>
                  <a:pt x="871200" y="2762853"/>
                </a:cubicBezTo>
                <a:cubicBezTo>
                  <a:pt x="871200" y="2742722"/>
                  <a:pt x="872730" y="2722949"/>
                  <a:pt x="875680" y="2703643"/>
                </a:cubicBezTo>
                <a:lnTo>
                  <a:pt x="878327" y="2692158"/>
                </a:lnTo>
                <a:lnTo>
                  <a:pt x="879099" y="2684496"/>
                </a:lnTo>
                <a:lnTo>
                  <a:pt x="882956" y="2672072"/>
                </a:lnTo>
                <a:lnTo>
                  <a:pt x="888680" y="2647236"/>
                </a:lnTo>
                <a:lnTo>
                  <a:pt x="898040" y="2623481"/>
                </a:lnTo>
                <a:lnTo>
                  <a:pt x="901754" y="2611515"/>
                </a:lnTo>
                <a:lnTo>
                  <a:pt x="905404" y="2604791"/>
                </a:lnTo>
                <a:lnTo>
                  <a:pt x="909540" y="2594292"/>
                </a:lnTo>
                <a:cubicBezTo>
                  <a:pt x="917730" y="2577295"/>
                  <a:pt x="927121" y="2560984"/>
                  <a:pt x="937601" y="2545471"/>
                </a:cubicBezTo>
                <a:lnTo>
                  <a:pt x="951678" y="2528410"/>
                </a:lnTo>
                <a:lnTo>
                  <a:pt x="958617" y="2520000"/>
                </a:lnTo>
                <a:lnTo>
                  <a:pt x="0" y="2520000"/>
                </a:lnTo>
                <a:lnTo>
                  <a:pt x="0" y="1565053"/>
                </a:lnTo>
                <a:lnTo>
                  <a:pt x="21830" y="1583064"/>
                </a:lnTo>
                <a:cubicBezTo>
                  <a:pt x="84011" y="1625073"/>
                  <a:pt x="158972" y="1649602"/>
                  <a:pt x="239661" y="1649602"/>
                </a:cubicBezTo>
                <a:cubicBezTo>
                  <a:pt x="454833" y="1649602"/>
                  <a:pt x="629264" y="1475171"/>
                  <a:pt x="629264" y="1259999"/>
                </a:cubicBezTo>
                <a:cubicBezTo>
                  <a:pt x="629264" y="1044827"/>
                  <a:pt x="454833" y="870396"/>
                  <a:pt x="239661" y="870396"/>
                </a:cubicBezTo>
                <a:cubicBezTo>
                  <a:pt x="158972" y="870396"/>
                  <a:pt x="84011" y="894925"/>
                  <a:pt x="21830" y="936934"/>
                </a:cubicBezTo>
                <a:lnTo>
                  <a:pt x="0" y="954946"/>
                </a:lnTo>
                <a:close/>
              </a:path>
            </a:pathLst>
          </a:custGeom>
          <a:solidFill>
            <a:srgbClr val="FF3F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7439BB10-F601-4303-16AB-3E94FF244226}"/>
              </a:ext>
            </a:extLst>
          </p:cNvPr>
          <p:cNvSpPr/>
          <p:nvPr/>
        </p:nvSpPr>
        <p:spPr>
          <a:xfrm>
            <a:off x="1199528" y="8424792"/>
            <a:ext cx="9792944" cy="2224800"/>
          </a:xfrm>
          <a:custGeom>
            <a:avLst/>
            <a:gdLst>
              <a:gd name="connsiteX0" fmla="*/ 8680544 w 9792944"/>
              <a:gd name="connsiteY0" fmla="*/ 334800 h 2224800"/>
              <a:gd name="connsiteX1" fmla="*/ 7902944 w 9792944"/>
              <a:gd name="connsiteY1" fmla="*/ 1112400 h 2224800"/>
              <a:gd name="connsiteX2" fmla="*/ 8680544 w 9792944"/>
              <a:gd name="connsiteY2" fmla="*/ 1890000 h 2224800"/>
              <a:gd name="connsiteX3" fmla="*/ 9458144 w 9792944"/>
              <a:gd name="connsiteY3" fmla="*/ 1112400 h 2224800"/>
              <a:gd name="connsiteX4" fmla="*/ 8680544 w 9792944"/>
              <a:gd name="connsiteY4" fmla="*/ 334800 h 2224800"/>
              <a:gd name="connsiteX5" fmla="*/ 6788508 w 9792944"/>
              <a:gd name="connsiteY5" fmla="*/ 334800 h 2224800"/>
              <a:gd name="connsiteX6" fmla="*/ 6010908 w 9792944"/>
              <a:gd name="connsiteY6" fmla="*/ 1112400 h 2224800"/>
              <a:gd name="connsiteX7" fmla="*/ 6788508 w 9792944"/>
              <a:gd name="connsiteY7" fmla="*/ 1890000 h 2224800"/>
              <a:gd name="connsiteX8" fmla="*/ 7566108 w 9792944"/>
              <a:gd name="connsiteY8" fmla="*/ 1112400 h 2224800"/>
              <a:gd name="connsiteX9" fmla="*/ 6788508 w 9792944"/>
              <a:gd name="connsiteY9" fmla="*/ 334800 h 2224800"/>
              <a:gd name="connsiteX10" fmla="*/ 4896472 w 9792944"/>
              <a:gd name="connsiteY10" fmla="*/ 334800 h 2224800"/>
              <a:gd name="connsiteX11" fmla="*/ 4118872 w 9792944"/>
              <a:gd name="connsiteY11" fmla="*/ 1112400 h 2224800"/>
              <a:gd name="connsiteX12" fmla="*/ 4896472 w 9792944"/>
              <a:gd name="connsiteY12" fmla="*/ 1890000 h 2224800"/>
              <a:gd name="connsiteX13" fmla="*/ 5674072 w 9792944"/>
              <a:gd name="connsiteY13" fmla="*/ 1112400 h 2224800"/>
              <a:gd name="connsiteX14" fmla="*/ 4896472 w 9792944"/>
              <a:gd name="connsiteY14" fmla="*/ 334800 h 2224800"/>
              <a:gd name="connsiteX15" fmla="*/ 3004436 w 9792944"/>
              <a:gd name="connsiteY15" fmla="*/ 334800 h 2224800"/>
              <a:gd name="connsiteX16" fmla="*/ 2226836 w 9792944"/>
              <a:gd name="connsiteY16" fmla="*/ 1112400 h 2224800"/>
              <a:gd name="connsiteX17" fmla="*/ 3004436 w 9792944"/>
              <a:gd name="connsiteY17" fmla="*/ 1890000 h 2224800"/>
              <a:gd name="connsiteX18" fmla="*/ 3782036 w 9792944"/>
              <a:gd name="connsiteY18" fmla="*/ 1112400 h 2224800"/>
              <a:gd name="connsiteX19" fmla="*/ 3004436 w 9792944"/>
              <a:gd name="connsiteY19" fmla="*/ 334800 h 2224800"/>
              <a:gd name="connsiteX20" fmla="*/ 1112400 w 9792944"/>
              <a:gd name="connsiteY20" fmla="*/ 334800 h 2224800"/>
              <a:gd name="connsiteX21" fmla="*/ 334800 w 9792944"/>
              <a:gd name="connsiteY21" fmla="*/ 1112400 h 2224800"/>
              <a:gd name="connsiteX22" fmla="*/ 1112400 w 9792944"/>
              <a:gd name="connsiteY22" fmla="*/ 1890000 h 2224800"/>
              <a:gd name="connsiteX23" fmla="*/ 1890000 w 9792944"/>
              <a:gd name="connsiteY23" fmla="*/ 1112400 h 2224800"/>
              <a:gd name="connsiteX24" fmla="*/ 1112400 w 9792944"/>
              <a:gd name="connsiteY24" fmla="*/ 334800 h 2224800"/>
              <a:gd name="connsiteX25" fmla="*/ 1112400 w 9792944"/>
              <a:gd name="connsiteY25" fmla="*/ 0 h 2224800"/>
              <a:gd name="connsiteX26" fmla="*/ 2034820 w 9792944"/>
              <a:gd name="connsiteY26" fmla="*/ 490447 h 2224800"/>
              <a:gd name="connsiteX27" fmla="*/ 2058418 w 9792944"/>
              <a:gd name="connsiteY27" fmla="*/ 533923 h 2224800"/>
              <a:gd name="connsiteX28" fmla="*/ 2082017 w 9792944"/>
              <a:gd name="connsiteY28" fmla="*/ 490447 h 2224800"/>
              <a:gd name="connsiteX29" fmla="*/ 3004436 w 9792944"/>
              <a:gd name="connsiteY29" fmla="*/ 0 h 2224800"/>
              <a:gd name="connsiteX30" fmla="*/ 3926856 w 9792944"/>
              <a:gd name="connsiteY30" fmla="*/ 490447 h 2224800"/>
              <a:gd name="connsiteX31" fmla="*/ 3950454 w 9792944"/>
              <a:gd name="connsiteY31" fmla="*/ 533923 h 2224800"/>
              <a:gd name="connsiteX32" fmla="*/ 3974053 w 9792944"/>
              <a:gd name="connsiteY32" fmla="*/ 490447 h 2224800"/>
              <a:gd name="connsiteX33" fmla="*/ 4896472 w 9792944"/>
              <a:gd name="connsiteY33" fmla="*/ 0 h 2224800"/>
              <a:gd name="connsiteX34" fmla="*/ 5818892 w 9792944"/>
              <a:gd name="connsiteY34" fmla="*/ 490447 h 2224800"/>
              <a:gd name="connsiteX35" fmla="*/ 5842490 w 9792944"/>
              <a:gd name="connsiteY35" fmla="*/ 533923 h 2224800"/>
              <a:gd name="connsiteX36" fmla="*/ 5866089 w 9792944"/>
              <a:gd name="connsiteY36" fmla="*/ 490447 h 2224800"/>
              <a:gd name="connsiteX37" fmla="*/ 6788508 w 9792944"/>
              <a:gd name="connsiteY37" fmla="*/ 0 h 2224800"/>
              <a:gd name="connsiteX38" fmla="*/ 7710928 w 9792944"/>
              <a:gd name="connsiteY38" fmla="*/ 490447 h 2224800"/>
              <a:gd name="connsiteX39" fmla="*/ 7734526 w 9792944"/>
              <a:gd name="connsiteY39" fmla="*/ 533923 h 2224800"/>
              <a:gd name="connsiteX40" fmla="*/ 7758124 w 9792944"/>
              <a:gd name="connsiteY40" fmla="*/ 490447 h 2224800"/>
              <a:gd name="connsiteX41" fmla="*/ 8680544 w 9792944"/>
              <a:gd name="connsiteY41" fmla="*/ 0 h 2224800"/>
              <a:gd name="connsiteX42" fmla="*/ 9792944 w 9792944"/>
              <a:gd name="connsiteY42" fmla="*/ 1112400 h 2224800"/>
              <a:gd name="connsiteX43" fmla="*/ 8680544 w 9792944"/>
              <a:gd name="connsiteY43" fmla="*/ 2224800 h 2224800"/>
              <a:gd name="connsiteX44" fmla="*/ 7758124 w 9792944"/>
              <a:gd name="connsiteY44" fmla="*/ 1734354 h 2224800"/>
              <a:gd name="connsiteX45" fmla="*/ 7734526 w 9792944"/>
              <a:gd name="connsiteY45" fmla="*/ 1690877 h 2224800"/>
              <a:gd name="connsiteX46" fmla="*/ 7710928 w 9792944"/>
              <a:gd name="connsiteY46" fmla="*/ 1734354 h 2224800"/>
              <a:gd name="connsiteX47" fmla="*/ 6788508 w 9792944"/>
              <a:gd name="connsiteY47" fmla="*/ 2224800 h 2224800"/>
              <a:gd name="connsiteX48" fmla="*/ 5866089 w 9792944"/>
              <a:gd name="connsiteY48" fmla="*/ 1734354 h 2224800"/>
              <a:gd name="connsiteX49" fmla="*/ 5842490 w 9792944"/>
              <a:gd name="connsiteY49" fmla="*/ 1690877 h 2224800"/>
              <a:gd name="connsiteX50" fmla="*/ 5818892 w 9792944"/>
              <a:gd name="connsiteY50" fmla="*/ 1734354 h 2224800"/>
              <a:gd name="connsiteX51" fmla="*/ 4896472 w 9792944"/>
              <a:gd name="connsiteY51" fmla="*/ 2224800 h 2224800"/>
              <a:gd name="connsiteX52" fmla="*/ 3974053 w 9792944"/>
              <a:gd name="connsiteY52" fmla="*/ 1734354 h 2224800"/>
              <a:gd name="connsiteX53" fmla="*/ 3950454 w 9792944"/>
              <a:gd name="connsiteY53" fmla="*/ 1690877 h 2224800"/>
              <a:gd name="connsiteX54" fmla="*/ 3926856 w 9792944"/>
              <a:gd name="connsiteY54" fmla="*/ 1734354 h 2224800"/>
              <a:gd name="connsiteX55" fmla="*/ 3004436 w 9792944"/>
              <a:gd name="connsiteY55" fmla="*/ 2224800 h 2224800"/>
              <a:gd name="connsiteX56" fmla="*/ 2082017 w 9792944"/>
              <a:gd name="connsiteY56" fmla="*/ 1734354 h 2224800"/>
              <a:gd name="connsiteX57" fmla="*/ 2058418 w 9792944"/>
              <a:gd name="connsiteY57" fmla="*/ 1690877 h 2224800"/>
              <a:gd name="connsiteX58" fmla="*/ 2034820 w 9792944"/>
              <a:gd name="connsiteY58" fmla="*/ 1734354 h 2224800"/>
              <a:gd name="connsiteX59" fmla="*/ 1112400 w 9792944"/>
              <a:gd name="connsiteY59" fmla="*/ 2224800 h 2224800"/>
              <a:gd name="connsiteX60" fmla="*/ 0 w 9792944"/>
              <a:gd name="connsiteY60" fmla="*/ 1112400 h 2224800"/>
              <a:gd name="connsiteX61" fmla="*/ 1112400 w 9792944"/>
              <a:gd name="connsiteY61" fmla="*/ 0 h 222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9792944" h="2224800">
                <a:moveTo>
                  <a:pt x="8680544" y="334800"/>
                </a:moveTo>
                <a:cubicBezTo>
                  <a:pt x="8251087" y="334800"/>
                  <a:pt x="7902944" y="682943"/>
                  <a:pt x="7902944" y="1112400"/>
                </a:cubicBezTo>
                <a:cubicBezTo>
                  <a:pt x="7902944" y="1541857"/>
                  <a:pt x="8251087" y="1890000"/>
                  <a:pt x="8680544" y="1890000"/>
                </a:cubicBezTo>
                <a:cubicBezTo>
                  <a:pt x="9110001" y="1890000"/>
                  <a:pt x="9458144" y="1541857"/>
                  <a:pt x="9458144" y="1112400"/>
                </a:cubicBezTo>
                <a:cubicBezTo>
                  <a:pt x="9458144" y="682943"/>
                  <a:pt x="9110001" y="334800"/>
                  <a:pt x="8680544" y="334800"/>
                </a:cubicBezTo>
                <a:close/>
                <a:moveTo>
                  <a:pt x="6788508" y="334800"/>
                </a:moveTo>
                <a:cubicBezTo>
                  <a:pt x="6359051" y="334800"/>
                  <a:pt x="6010908" y="682943"/>
                  <a:pt x="6010908" y="1112400"/>
                </a:cubicBezTo>
                <a:cubicBezTo>
                  <a:pt x="6010908" y="1541857"/>
                  <a:pt x="6359051" y="1890000"/>
                  <a:pt x="6788508" y="1890000"/>
                </a:cubicBezTo>
                <a:cubicBezTo>
                  <a:pt x="7217965" y="1890000"/>
                  <a:pt x="7566108" y="1541857"/>
                  <a:pt x="7566108" y="1112400"/>
                </a:cubicBezTo>
                <a:cubicBezTo>
                  <a:pt x="7566108" y="682943"/>
                  <a:pt x="7217965" y="334800"/>
                  <a:pt x="6788508" y="334800"/>
                </a:cubicBezTo>
                <a:close/>
                <a:moveTo>
                  <a:pt x="4896472" y="334800"/>
                </a:moveTo>
                <a:cubicBezTo>
                  <a:pt x="4467015" y="334800"/>
                  <a:pt x="4118872" y="682943"/>
                  <a:pt x="4118872" y="1112400"/>
                </a:cubicBezTo>
                <a:cubicBezTo>
                  <a:pt x="4118872" y="1541857"/>
                  <a:pt x="4467015" y="1890000"/>
                  <a:pt x="4896472" y="1890000"/>
                </a:cubicBezTo>
                <a:cubicBezTo>
                  <a:pt x="5325929" y="1890000"/>
                  <a:pt x="5674072" y="1541857"/>
                  <a:pt x="5674072" y="1112400"/>
                </a:cubicBezTo>
                <a:cubicBezTo>
                  <a:pt x="5674072" y="682943"/>
                  <a:pt x="5325929" y="334800"/>
                  <a:pt x="4896472" y="334800"/>
                </a:cubicBezTo>
                <a:close/>
                <a:moveTo>
                  <a:pt x="3004436" y="334800"/>
                </a:moveTo>
                <a:cubicBezTo>
                  <a:pt x="2574979" y="334800"/>
                  <a:pt x="2226836" y="682943"/>
                  <a:pt x="2226836" y="1112400"/>
                </a:cubicBezTo>
                <a:cubicBezTo>
                  <a:pt x="2226836" y="1541857"/>
                  <a:pt x="2574979" y="1890000"/>
                  <a:pt x="3004436" y="1890000"/>
                </a:cubicBezTo>
                <a:cubicBezTo>
                  <a:pt x="3433893" y="1890000"/>
                  <a:pt x="3782036" y="1541857"/>
                  <a:pt x="3782036" y="1112400"/>
                </a:cubicBezTo>
                <a:cubicBezTo>
                  <a:pt x="3782036" y="682943"/>
                  <a:pt x="3433893" y="334800"/>
                  <a:pt x="3004436" y="334800"/>
                </a:cubicBezTo>
                <a:close/>
                <a:moveTo>
                  <a:pt x="1112400" y="334800"/>
                </a:moveTo>
                <a:cubicBezTo>
                  <a:pt x="682943" y="334800"/>
                  <a:pt x="334800" y="682943"/>
                  <a:pt x="334800" y="1112400"/>
                </a:cubicBezTo>
                <a:cubicBezTo>
                  <a:pt x="334800" y="1541857"/>
                  <a:pt x="682943" y="1890000"/>
                  <a:pt x="1112400" y="1890000"/>
                </a:cubicBezTo>
                <a:cubicBezTo>
                  <a:pt x="1541857" y="1890000"/>
                  <a:pt x="1890000" y="1541857"/>
                  <a:pt x="1890000" y="1112400"/>
                </a:cubicBezTo>
                <a:cubicBezTo>
                  <a:pt x="1890000" y="682943"/>
                  <a:pt x="1541857" y="334800"/>
                  <a:pt x="1112400" y="334800"/>
                </a:cubicBezTo>
                <a:close/>
                <a:moveTo>
                  <a:pt x="1112400" y="0"/>
                </a:moveTo>
                <a:cubicBezTo>
                  <a:pt x="1496377" y="0"/>
                  <a:pt x="1834914" y="194546"/>
                  <a:pt x="2034820" y="490447"/>
                </a:cubicBezTo>
                <a:lnTo>
                  <a:pt x="2058418" y="533923"/>
                </a:lnTo>
                <a:lnTo>
                  <a:pt x="2082017" y="490447"/>
                </a:lnTo>
                <a:cubicBezTo>
                  <a:pt x="2281923" y="194546"/>
                  <a:pt x="2620460" y="0"/>
                  <a:pt x="3004436" y="0"/>
                </a:cubicBezTo>
                <a:cubicBezTo>
                  <a:pt x="3388413" y="0"/>
                  <a:pt x="3726950" y="194546"/>
                  <a:pt x="3926856" y="490447"/>
                </a:cubicBezTo>
                <a:lnTo>
                  <a:pt x="3950454" y="533923"/>
                </a:lnTo>
                <a:lnTo>
                  <a:pt x="3974053" y="490447"/>
                </a:lnTo>
                <a:cubicBezTo>
                  <a:pt x="4173959" y="194546"/>
                  <a:pt x="4512496" y="0"/>
                  <a:pt x="4896472" y="0"/>
                </a:cubicBezTo>
                <a:cubicBezTo>
                  <a:pt x="5280448" y="0"/>
                  <a:pt x="5618986" y="194546"/>
                  <a:pt x="5818892" y="490447"/>
                </a:cubicBezTo>
                <a:lnTo>
                  <a:pt x="5842490" y="533923"/>
                </a:lnTo>
                <a:lnTo>
                  <a:pt x="5866089" y="490447"/>
                </a:lnTo>
                <a:cubicBezTo>
                  <a:pt x="6065995" y="194546"/>
                  <a:pt x="6404532" y="0"/>
                  <a:pt x="6788508" y="0"/>
                </a:cubicBezTo>
                <a:cubicBezTo>
                  <a:pt x="7172484" y="0"/>
                  <a:pt x="7511021" y="194546"/>
                  <a:pt x="7710928" y="490447"/>
                </a:cubicBezTo>
                <a:lnTo>
                  <a:pt x="7734526" y="533923"/>
                </a:lnTo>
                <a:lnTo>
                  <a:pt x="7758124" y="490447"/>
                </a:lnTo>
                <a:cubicBezTo>
                  <a:pt x="7958031" y="194546"/>
                  <a:pt x="8296568" y="0"/>
                  <a:pt x="8680544" y="0"/>
                </a:cubicBezTo>
                <a:cubicBezTo>
                  <a:pt x="9294906" y="0"/>
                  <a:pt x="9792944" y="498038"/>
                  <a:pt x="9792944" y="1112400"/>
                </a:cubicBezTo>
                <a:cubicBezTo>
                  <a:pt x="9792944" y="1726762"/>
                  <a:pt x="9294906" y="2224800"/>
                  <a:pt x="8680544" y="2224800"/>
                </a:cubicBezTo>
                <a:cubicBezTo>
                  <a:pt x="8296568" y="2224800"/>
                  <a:pt x="7958031" y="2030254"/>
                  <a:pt x="7758124" y="1734354"/>
                </a:cubicBezTo>
                <a:lnTo>
                  <a:pt x="7734526" y="1690877"/>
                </a:lnTo>
                <a:lnTo>
                  <a:pt x="7710928" y="1734354"/>
                </a:lnTo>
                <a:cubicBezTo>
                  <a:pt x="7511021" y="2030254"/>
                  <a:pt x="7172484" y="2224800"/>
                  <a:pt x="6788508" y="2224800"/>
                </a:cubicBezTo>
                <a:cubicBezTo>
                  <a:pt x="6404532" y="2224800"/>
                  <a:pt x="6065995" y="2030254"/>
                  <a:pt x="5866089" y="1734354"/>
                </a:cubicBezTo>
                <a:lnTo>
                  <a:pt x="5842490" y="1690877"/>
                </a:lnTo>
                <a:lnTo>
                  <a:pt x="5818892" y="1734354"/>
                </a:lnTo>
                <a:cubicBezTo>
                  <a:pt x="5618986" y="2030254"/>
                  <a:pt x="5280448" y="2224800"/>
                  <a:pt x="4896472" y="2224800"/>
                </a:cubicBezTo>
                <a:cubicBezTo>
                  <a:pt x="4512496" y="2224800"/>
                  <a:pt x="4173959" y="2030254"/>
                  <a:pt x="3974053" y="1734354"/>
                </a:cubicBezTo>
                <a:lnTo>
                  <a:pt x="3950454" y="1690877"/>
                </a:lnTo>
                <a:lnTo>
                  <a:pt x="3926856" y="1734354"/>
                </a:lnTo>
                <a:cubicBezTo>
                  <a:pt x="3726950" y="2030254"/>
                  <a:pt x="3388413" y="2224800"/>
                  <a:pt x="3004436" y="2224800"/>
                </a:cubicBezTo>
                <a:cubicBezTo>
                  <a:pt x="2620460" y="2224800"/>
                  <a:pt x="2281923" y="2030254"/>
                  <a:pt x="2082017" y="1734354"/>
                </a:cubicBezTo>
                <a:lnTo>
                  <a:pt x="2058418" y="1690877"/>
                </a:lnTo>
                <a:lnTo>
                  <a:pt x="2034820" y="1734354"/>
                </a:lnTo>
                <a:cubicBezTo>
                  <a:pt x="1834914" y="2030254"/>
                  <a:pt x="1496377" y="2224800"/>
                  <a:pt x="1112400" y="2224800"/>
                </a:cubicBezTo>
                <a:cubicBezTo>
                  <a:pt x="498038" y="2224800"/>
                  <a:pt x="0" y="1726762"/>
                  <a:pt x="0" y="1112400"/>
                </a:cubicBezTo>
                <a:cubicBezTo>
                  <a:pt x="0" y="498038"/>
                  <a:pt x="498038" y="0"/>
                  <a:pt x="111240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0165EAB5-CCD3-57C2-1BCF-1E6706AAB470}"/>
              </a:ext>
            </a:extLst>
          </p:cNvPr>
          <p:cNvSpPr/>
          <p:nvPr/>
        </p:nvSpPr>
        <p:spPr>
          <a:xfrm flipV="1">
            <a:off x="1199528" y="8426592"/>
            <a:ext cx="9792944" cy="2221200"/>
          </a:xfrm>
          <a:custGeom>
            <a:avLst/>
            <a:gdLst>
              <a:gd name="connsiteX0" fmla="*/ 1112400 w 9792944"/>
              <a:gd name="connsiteY0" fmla="*/ 2224800 h 2224800"/>
              <a:gd name="connsiteX1" fmla="*/ 2224800 w 9792944"/>
              <a:gd name="connsiteY1" fmla="*/ 1112400 h 2224800"/>
              <a:gd name="connsiteX2" fmla="*/ 2226836 w 9792944"/>
              <a:gd name="connsiteY2" fmla="*/ 1112400 h 2224800"/>
              <a:gd name="connsiteX3" fmla="*/ 3004436 w 9792944"/>
              <a:gd name="connsiteY3" fmla="*/ 334800 h 2224800"/>
              <a:gd name="connsiteX4" fmla="*/ 3782036 w 9792944"/>
              <a:gd name="connsiteY4" fmla="*/ 1112400 h 2224800"/>
              <a:gd name="connsiteX5" fmla="*/ 3784072 w 9792944"/>
              <a:gd name="connsiteY5" fmla="*/ 1112400 h 2224800"/>
              <a:gd name="connsiteX6" fmla="*/ 4896472 w 9792944"/>
              <a:gd name="connsiteY6" fmla="*/ 2224800 h 2224800"/>
              <a:gd name="connsiteX7" fmla="*/ 6008872 w 9792944"/>
              <a:gd name="connsiteY7" fmla="*/ 1112400 h 2224800"/>
              <a:gd name="connsiteX8" fmla="*/ 6010908 w 9792944"/>
              <a:gd name="connsiteY8" fmla="*/ 1112400 h 2224800"/>
              <a:gd name="connsiteX9" fmla="*/ 6788508 w 9792944"/>
              <a:gd name="connsiteY9" fmla="*/ 334800 h 2224800"/>
              <a:gd name="connsiteX10" fmla="*/ 7566108 w 9792944"/>
              <a:gd name="connsiteY10" fmla="*/ 1112400 h 2224800"/>
              <a:gd name="connsiteX11" fmla="*/ 7568144 w 9792944"/>
              <a:gd name="connsiteY11" fmla="*/ 1112400 h 2224800"/>
              <a:gd name="connsiteX12" fmla="*/ 8680544 w 9792944"/>
              <a:gd name="connsiteY12" fmla="*/ 2224800 h 2224800"/>
              <a:gd name="connsiteX13" fmla="*/ 9792944 w 9792944"/>
              <a:gd name="connsiteY13" fmla="*/ 1112400 h 2224800"/>
              <a:gd name="connsiteX14" fmla="*/ 9458144 w 9792944"/>
              <a:gd name="connsiteY14" fmla="*/ 1112400 h 2224800"/>
              <a:gd name="connsiteX15" fmla="*/ 8680544 w 9792944"/>
              <a:gd name="connsiteY15" fmla="*/ 1890000 h 2224800"/>
              <a:gd name="connsiteX16" fmla="*/ 7902944 w 9792944"/>
              <a:gd name="connsiteY16" fmla="*/ 1112400 h 2224800"/>
              <a:gd name="connsiteX17" fmla="*/ 7900908 w 9792944"/>
              <a:gd name="connsiteY17" fmla="*/ 1112400 h 2224800"/>
              <a:gd name="connsiteX18" fmla="*/ 6788508 w 9792944"/>
              <a:gd name="connsiteY18" fmla="*/ 0 h 2224800"/>
              <a:gd name="connsiteX19" fmla="*/ 5676108 w 9792944"/>
              <a:gd name="connsiteY19" fmla="*/ 1112400 h 2224800"/>
              <a:gd name="connsiteX20" fmla="*/ 5674072 w 9792944"/>
              <a:gd name="connsiteY20" fmla="*/ 1112400 h 2224800"/>
              <a:gd name="connsiteX21" fmla="*/ 4896472 w 9792944"/>
              <a:gd name="connsiteY21" fmla="*/ 1890000 h 2224800"/>
              <a:gd name="connsiteX22" fmla="*/ 4118872 w 9792944"/>
              <a:gd name="connsiteY22" fmla="*/ 1112400 h 2224800"/>
              <a:gd name="connsiteX23" fmla="*/ 4116836 w 9792944"/>
              <a:gd name="connsiteY23" fmla="*/ 1112400 h 2224800"/>
              <a:gd name="connsiteX24" fmla="*/ 3004436 w 9792944"/>
              <a:gd name="connsiteY24" fmla="*/ 0 h 2224800"/>
              <a:gd name="connsiteX25" fmla="*/ 1892036 w 9792944"/>
              <a:gd name="connsiteY25" fmla="*/ 1112400 h 2224800"/>
              <a:gd name="connsiteX26" fmla="*/ 1890000 w 9792944"/>
              <a:gd name="connsiteY26" fmla="*/ 1112400 h 2224800"/>
              <a:gd name="connsiteX27" fmla="*/ 1112400 w 9792944"/>
              <a:gd name="connsiteY27" fmla="*/ 1890000 h 2224800"/>
              <a:gd name="connsiteX28" fmla="*/ 334800 w 9792944"/>
              <a:gd name="connsiteY28" fmla="*/ 1112400 h 2224800"/>
              <a:gd name="connsiteX29" fmla="*/ 0 w 9792944"/>
              <a:gd name="connsiteY29" fmla="*/ 1112400 h 2224800"/>
              <a:gd name="connsiteX30" fmla="*/ 1112400 w 9792944"/>
              <a:gd name="connsiteY30" fmla="*/ 2224800 h 222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792944" h="2224800">
                <a:moveTo>
                  <a:pt x="1112400" y="2224800"/>
                </a:moveTo>
                <a:cubicBezTo>
                  <a:pt x="1726762" y="2224800"/>
                  <a:pt x="2224800" y="1726762"/>
                  <a:pt x="2224800" y="1112400"/>
                </a:cubicBezTo>
                <a:lnTo>
                  <a:pt x="2226836" y="1112400"/>
                </a:lnTo>
                <a:cubicBezTo>
                  <a:pt x="2226836" y="682943"/>
                  <a:pt x="2574979" y="334800"/>
                  <a:pt x="3004436" y="334800"/>
                </a:cubicBezTo>
                <a:cubicBezTo>
                  <a:pt x="3433893" y="334800"/>
                  <a:pt x="3782036" y="682943"/>
                  <a:pt x="3782036" y="1112400"/>
                </a:cubicBezTo>
                <a:lnTo>
                  <a:pt x="3784072" y="1112400"/>
                </a:lnTo>
                <a:cubicBezTo>
                  <a:pt x="3784072" y="1726762"/>
                  <a:pt x="4282110" y="2224800"/>
                  <a:pt x="4896472" y="2224800"/>
                </a:cubicBezTo>
                <a:cubicBezTo>
                  <a:pt x="5510834" y="2224800"/>
                  <a:pt x="6008872" y="1726762"/>
                  <a:pt x="6008872" y="1112400"/>
                </a:cubicBezTo>
                <a:lnTo>
                  <a:pt x="6010908" y="1112400"/>
                </a:lnTo>
                <a:cubicBezTo>
                  <a:pt x="6010908" y="682943"/>
                  <a:pt x="6359051" y="334800"/>
                  <a:pt x="6788508" y="334800"/>
                </a:cubicBezTo>
                <a:cubicBezTo>
                  <a:pt x="7217965" y="334800"/>
                  <a:pt x="7566108" y="682943"/>
                  <a:pt x="7566108" y="1112400"/>
                </a:cubicBezTo>
                <a:lnTo>
                  <a:pt x="7568144" y="1112400"/>
                </a:lnTo>
                <a:cubicBezTo>
                  <a:pt x="7568144" y="1726762"/>
                  <a:pt x="8066182" y="2224800"/>
                  <a:pt x="8680544" y="2224800"/>
                </a:cubicBezTo>
                <a:cubicBezTo>
                  <a:pt x="9294906" y="2224800"/>
                  <a:pt x="9792944" y="1726762"/>
                  <a:pt x="9792944" y="1112400"/>
                </a:cubicBezTo>
                <a:lnTo>
                  <a:pt x="9458144" y="1112400"/>
                </a:lnTo>
                <a:cubicBezTo>
                  <a:pt x="9458144" y="1541857"/>
                  <a:pt x="9110001" y="1890000"/>
                  <a:pt x="8680544" y="1890000"/>
                </a:cubicBezTo>
                <a:cubicBezTo>
                  <a:pt x="8251087" y="1890000"/>
                  <a:pt x="7902944" y="1541857"/>
                  <a:pt x="7902944" y="1112400"/>
                </a:cubicBezTo>
                <a:lnTo>
                  <a:pt x="7900908" y="1112400"/>
                </a:lnTo>
                <a:cubicBezTo>
                  <a:pt x="7900908" y="498038"/>
                  <a:pt x="7402870" y="0"/>
                  <a:pt x="6788508" y="0"/>
                </a:cubicBezTo>
                <a:cubicBezTo>
                  <a:pt x="6174146" y="0"/>
                  <a:pt x="5676108" y="498038"/>
                  <a:pt x="5676108" y="1112400"/>
                </a:cubicBezTo>
                <a:lnTo>
                  <a:pt x="5674072" y="1112400"/>
                </a:lnTo>
                <a:cubicBezTo>
                  <a:pt x="5674072" y="1541857"/>
                  <a:pt x="5325929" y="1890000"/>
                  <a:pt x="4896472" y="1890000"/>
                </a:cubicBezTo>
                <a:cubicBezTo>
                  <a:pt x="4467015" y="1890000"/>
                  <a:pt x="4118872" y="1541857"/>
                  <a:pt x="4118872" y="1112400"/>
                </a:cubicBezTo>
                <a:lnTo>
                  <a:pt x="4116836" y="1112400"/>
                </a:lnTo>
                <a:cubicBezTo>
                  <a:pt x="4116836" y="498038"/>
                  <a:pt x="3618798" y="0"/>
                  <a:pt x="3004436" y="0"/>
                </a:cubicBezTo>
                <a:cubicBezTo>
                  <a:pt x="2390074" y="0"/>
                  <a:pt x="1892036" y="498038"/>
                  <a:pt x="1892036" y="1112400"/>
                </a:cubicBezTo>
                <a:lnTo>
                  <a:pt x="1890000" y="1112400"/>
                </a:lnTo>
                <a:cubicBezTo>
                  <a:pt x="1890000" y="1541857"/>
                  <a:pt x="1541857" y="1890000"/>
                  <a:pt x="1112400" y="1890000"/>
                </a:cubicBezTo>
                <a:cubicBezTo>
                  <a:pt x="682943" y="1890000"/>
                  <a:pt x="334800" y="1541857"/>
                  <a:pt x="334800" y="1112400"/>
                </a:cubicBezTo>
                <a:lnTo>
                  <a:pt x="0" y="1112400"/>
                </a:lnTo>
                <a:cubicBezTo>
                  <a:pt x="0" y="1726762"/>
                  <a:pt x="498038" y="2224800"/>
                  <a:pt x="1112400" y="2224800"/>
                </a:cubicBezTo>
                <a:close/>
              </a:path>
            </a:pathLst>
          </a:custGeom>
          <a:gradFill flip="none" rotWithShape="1">
            <a:gsLst>
              <a:gs pos="73000">
                <a:srgbClr val="FF26C0"/>
              </a:gs>
              <a:gs pos="45000">
                <a:srgbClr val="F45C22"/>
              </a:gs>
              <a:gs pos="30000">
                <a:srgbClr val="55B01D"/>
              </a:gs>
              <a:gs pos="8000">
                <a:srgbClr val="FFE452"/>
              </a:gs>
              <a:gs pos="97000">
                <a:srgbClr val="30118C"/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5EB97CD-B531-788F-A76E-0CB0EEB4A5DB}"/>
              </a:ext>
            </a:extLst>
          </p:cNvPr>
          <p:cNvSpPr/>
          <p:nvPr/>
        </p:nvSpPr>
        <p:spPr>
          <a:xfrm>
            <a:off x="1839952" y="9079992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355141" y="281375"/>
                </a:moveTo>
                <a:lnTo>
                  <a:pt x="355141" y="358613"/>
                </a:lnTo>
                <a:lnTo>
                  <a:pt x="420768" y="358613"/>
                </a:lnTo>
                <a:lnTo>
                  <a:pt x="420768" y="634752"/>
                </a:lnTo>
                <a:lnTo>
                  <a:pt x="520724" y="634752"/>
                </a:lnTo>
                <a:lnTo>
                  <a:pt x="520724" y="281375"/>
                </a:ln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FFE4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7EBAE5DB-FA88-BA5C-09E1-C7E6E4FF0E2F}"/>
              </a:ext>
            </a:extLst>
          </p:cNvPr>
          <p:cNvSpPr/>
          <p:nvPr/>
        </p:nvSpPr>
        <p:spPr>
          <a:xfrm>
            <a:off x="3725866" y="9079992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62824" y="274307"/>
                </a:moveTo>
                <a:cubicBezTo>
                  <a:pt x="428160" y="274307"/>
                  <a:pt x="398375" y="281038"/>
                  <a:pt x="373470" y="294500"/>
                </a:cubicBezTo>
                <a:cubicBezTo>
                  <a:pt x="348566" y="307962"/>
                  <a:pt x="329551" y="325799"/>
                  <a:pt x="316425" y="348012"/>
                </a:cubicBezTo>
                <a:lnTo>
                  <a:pt x="390634" y="389407"/>
                </a:lnTo>
                <a:cubicBezTo>
                  <a:pt x="397702" y="377964"/>
                  <a:pt x="406789" y="369382"/>
                  <a:pt x="417895" y="363661"/>
                </a:cubicBezTo>
                <a:cubicBezTo>
                  <a:pt x="429001" y="357940"/>
                  <a:pt x="440949" y="355079"/>
                  <a:pt x="453738" y="355079"/>
                </a:cubicBezTo>
                <a:cubicBezTo>
                  <a:pt x="468882" y="355079"/>
                  <a:pt x="480241" y="358276"/>
                  <a:pt x="487813" y="364671"/>
                </a:cubicBezTo>
                <a:cubicBezTo>
                  <a:pt x="495386" y="371065"/>
                  <a:pt x="499172" y="379984"/>
                  <a:pt x="499172" y="391426"/>
                </a:cubicBezTo>
                <a:cubicBezTo>
                  <a:pt x="499172" y="396138"/>
                  <a:pt x="498415" y="401271"/>
                  <a:pt x="496900" y="406824"/>
                </a:cubicBezTo>
                <a:cubicBezTo>
                  <a:pt x="495386" y="412377"/>
                  <a:pt x="492357" y="418519"/>
                  <a:pt x="487813" y="425250"/>
                </a:cubicBezTo>
                <a:cubicBezTo>
                  <a:pt x="483270" y="431981"/>
                  <a:pt x="476287" y="439721"/>
                  <a:pt x="466863" y="448472"/>
                </a:cubicBezTo>
                <a:lnTo>
                  <a:pt x="334599" y="572154"/>
                </a:lnTo>
                <a:lnTo>
                  <a:pt x="334599" y="634752"/>
                </a:lnTo>
                <a:lnTo>
                  <a:pt x="609729" y="634752"/>
                </a:lnTo>
                <a:lnTo>
                  <a:pt x="609729" y="555495"/>
                </a:lnTo>
                <a:lnTo>
                  <a:pt x="473342" y="555495"/>
                </a:lnTo>
                <a:lnTo>
                  <a:pt x="540063" y="493906"/>
                </a:lnTo>
                <a:cubicBezTo>
                  <a:pt x="556890" y="478425"/>
                  <a:pt x="569595" y="464374"/>
                  <a:pt x="578177" y="451753"/>
                </a:cubicBezTo>
                <a:cubicBezTo>
                  <a:pt x="586759" y="439132"/>
                  <a:pt x="592565" y="427185"/>
                  <a:pt x="595594" y="415910"/>
                </a:cubicBezTo>
                <a:cubicBezTo>
                  <a:pt x="598622" y="404636"/>
                  <a:pt x="600137" y="393278"/>
                  <a:pt x="600137" y="381835"/>
                </a:cubicBezTo>
                <a:cubicBezTo>
                  <a:pt x="600137" y="359959"/>
                  <a:pt x="594331" y="340944"/>
                  <a:pt x="582720" y="324790"/>
                </a:cubicBezTo>
                <a:cubicBezTo>
                  <a:pt x="571109" y="308635"/>
                  <a:pt x="555039" y="296183"/>
                  <a:pt x="534510" y="287433"/>
                </a:cubicBezTo>
                <a:cubicBezTo>
                  <a:pt x="513980" y="278682"/>
                  <a:pt x="490085" y="274307"/>
                  <a:pt x="462824" y="274307"/>
                </a:cubicBez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55B0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EEA10DB7-B9A8-A423-C003-AA2E92EC5723}"/>
              </a:ext>
            </a:extLst>
          </p:cNvPr>
          <p:cNvSpPr/>
          <p:nvPr/>
        </p:nvSpPr>
        <p:spPr>
          <a:xfrm>
            <a:off x="5638800" y="9079992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335609" y="281375"/>
                </a:moveTo>
                <a:lnTo>
                  <a:pt x="335609" y="358613"/>
                </a:lnTo>
                <a:lnTo>
                  <a:pt x="474953" y="358613"/>
                </a:lnTo>
                <a:lnTo>
                  <a:pt x="411837" y="426764"/>
                </a:lnTo>
                <a:lnTo>
                  <a:pt x="411837" y="489867"/>
                </a:lnTo>
                <a:lnTo>
                  <a:pt x="453738" y="489867"/>
                </a:lnTo>
                <a:cubicBezTo>
                  <a:pt x="472921" y="489867"/>
                  <a:pt x="486720" y="492980"/>
                  <a:pt x="495133" y="499207"/>
                </a:cubicBezTo>
                <a:cubicBezTo>
                  <a:pt x="503547" y="505433"/>
                  <a:pt x="507754" y="513762"/>
                  <a:pt x="507754" y="524195"/>
                </a:cubicBezTo>
                <a:cubicBezTo>
                  <a:pt x="507754" y="535975"/>
                  <a:pt x="502706" y="545062"/>
                  <a:pt x="492609" y="551456"/>
                </a:cubicBezTo>
                <a:cubicBezTo>
                  <a:pt x="482513" y="557850"/>
                  <a:pt x="468882" y="561048"/>
                  <a:pt x="451718" y="561048"/>
                </a:cubicBezTo>
                <a:cubicBezTo>
                  <a:pt x="435227" y="561048"/>
                  <a:pt x="418316" y="558524"/>
                  <a:pt x="400983" y="553475"/>
                </a:cubicBezTo>
                <a:cubicBezTo>
                  <a:pt x="383651" y="548427"/>
                  <a:pt x="367917" y="541191"/>
                  <a:pt x="353782" y="531768"/>
                </a:cubicBezTo>
                <a:lnTo>
                  <a:pt x="317435" y="606987"/>
                </a:lnTo>
                <a:cubicBezTo>
                  <a:pt x="335609" y="618093"/>
                  <a:pt x="356895" y="626675"/>
                  <a:pt x="381295" y="632733"/>
                </a:cubicBezTo>
                <a:cubicBezTo>
                  <a:pt x="405695" y="638791"/>
                  <a:pt x="430179" y="641820"/>
                  <a:pt x="454747" y="641820"/>
                </a:cubicBezTo>
                <a:cubicBezTo>
                  <a:pt x="490422" y="641820"/>
                  <a:pt x="519533" y="636182"/>
                  <a:pt x="542082" y="624908"/>
                </a:cubicBezTo>
                <a:cubicBezTo>
                  <a:pt x="564631" y="613634"/>
                  <a:pt x="581374" y="599078"/>
                  <a:pt x="592312" y="581241"/>
                </a:cubicBezTo>
                <a:cubicBezTo>
                  <a:pt x="603250" y="563404"/>
                  <a:pt x="608719" y="544388"/>
                  <a:pt x="608719" y="524195"/>
                </a:cubicBezTo>
                <a:cubicBezTo>
                  <a:pt x="608719" y="493233"/>
                  <a:pt x="597360" y="467907"/>
                  <a:pt x="574643" y="448219"/>
                </a:cubicBezTo>
                <a:cubicBezTo>
                  <a:pt x="563285" y="438375"/>
                  <a:pt x="549255" y="430992"/>
                  <a:pt x="532553" y="426070"/>
                </a:cubicBezTo>
                <a:lnTo>
                  <a:pt x="517813" y="423053"/>
                </a:lnTo>
                <a:lnTo>
                  <a:pt x="591050" y="343973"/>
                </a:lnTo>
                <a:lnTo>
                  <a:pt x="591050" y="281375"/>
                </a:ln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F45C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F3BE7C78-CD0C-3097-B172-6B7AB75472B1}"/>
              </a:ext>
            </a:extLst>
          </p:cNvPr>
          <p:cNvSpPr/>
          <p:nvPr/>
        </p:nvSpPr>
        <p:spPr>
          <a:xfrm>
            <a:off x="7537433" y="9079992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32587" y="270485"/>
                </a:moveTo>
                <a:lnTo>
                  <a:pt x="274072" y="491093"/>
                </a:lnTo>
                <a:lnTo>
                  <a:pt x="274072" y="556216"/>
                </a:lnTo>
                <a:lnTo>
                  <a:pt x="460857" y="556216"/>
                </a:lnTo>
                <a:lnTo>
                  <a:pt x="460857" y="623862"/>
                </a:lnTo>
                <a:lnTo>
                  <a:pt x="558288" y="623862"/>
                </a:lnTo>
                <a:lnTo>
                  <a:pt x="558288" y="556216"/>
                </a:lnTo>
                <a:lnTo>
                  <a:pt x="610790" y="556216"/>
                </a:lnTo>
                <a:lnTo>
                  <a:pt x="610790" y="476958"/>
                </a:lnTo>
                <a:lnTo>
                  <a:pt x="558288" y="476958"/>
                </a:lnTo>
                <a:lnTo>
                  <a:pt x="558288" y="416884"/>
                </a:lnTo>
                <a:lnTo>
                  <a:pt x="463886" y="416884"/>
                </a:lnTo>
                <a:lnTo>
                  <a:pt x="463886" y="476958"/>
                </a:lnTo>
                <a:lnTo>
                  <a:pt x="391970" y="476958"/>
                </a:lnTo>
                <a:lnTo>
                  <a:pt x="536076" y="270485"/>
                </a:ln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FF26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4BDFE815-6DBA-51D4-CE9A-3011B9CE48FE}"/>
              </a:ext>
            </a:extLst>
          </p:cNvPr>
          <p:cNvSpPr/>
          <p:nvPr/>
        </p:nvSpPr>
        <p:spPr>
          <a:xfrm>
            <a:off x="9404329" y="9069102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348269" y="292265"/>
                </a:moveTo>
                <a:lnTo>
                  <a:pt x="330600" y="498738"/>
                </a:lnTo>
                <a:lnTo>
                  <a:pt x="426516" y="498738"/>
                </a:lnTo>
                <a:cubicBezTo>
                  <a:pt x="444690" y="498738"/>
                  <a:pt x="458657" y="500168"/>
                  <a:pt x="468417" y="503029"/>
                </a:cubicBezTo>
                <a:cubicBezTo>
                  <a:pt x="478177" y="505890"/>
                  <a:pt x="485076" y="510097"/>
                  <a:pt x="489115" y="515650"/>
                </a:cubicBezTo>
                <a:cubicBezTo>
                  <a:pt x="493153" y="521203"/>
                  <a:pt x="495173" y="527513"/>
                  <a:pt x="495173" y="534581"/>
                </a:cubicBezTo>
                <a:cubicBezTo>
                  <a:pt x="495173" y="546360"/>
                  <a:pt x="489956" y="555531"/>
                  <a:pt x="479523" y="562094"/>
                </a:cubicBezTo>
                <a:cubicBezTo>
                  <a:pt x="469090" y="568656"/>
                  <a:pt x="455460" y="571938"/>
                  <a:pt x="438632" y="571938"/>
                </a:cubicBezTo>
                <a:cubicBezTo>
                  <a:pt x="421805" y="571938"/>
                  <a:pt x="404893" y="569414"/>
                  <a:pt x="387897" y="564365"/>
                </a:cubicBezTo>
                <a:cubicBezTo>
                  <a:pt x="370902" y="559317"/>
                  <a:pt x="355168" y="552081"/>
                  <a:pt x="340696" y="542658"/>
                </a:cubicBezTo>
                <a:lnTo>
                  <a:pt x="304854" y="617877"/>
                </a:lnTo>
                <a:cubicBezTo>
                  <a:pt x="322691" y="628983"/>
                  <a:pt x="343893" y="637565"/>
                  <a:pt x="368462" y="643623"/>
                </a:cubicBezTo>
                <a:cubicBezTo>
                  <a:pt x="393030" y="649681"/>
                  <a:pt x="417430" y="652710"/>
                  <a:pt x="441661" y="652710"/>
                </a:cubicBezTo>
                <a:cubicBezTo>
                  <a:pt x="477335" y="652710"/>
                  <a:pt x="506447" y="646988"/>
                  <a:pt x="528996" y="635546"/>
                </a:cubicBezTo>
                <a:cubicBezTo>
                  <a:pt x="551545" y="624103"/>
                  <a:pt x="568288" y="609211"/>
                  <a:pt x="579226" y="590869"/>
                </a:cubicBezTo>
                <a:cubicBezTo>
                  <a:pt x="590164" y="572527"/>
                  <a:pt x="595633" y="552923"/>
                  <a:pt x="595633" y="532057"/>
                </a:cubicBezTo>
                <a:cubicBezTo>
                  <a:pt x="595633" y="511190"/>
                  <a:pt x="590753" y="492428"/>
                  <a:pt x="580993" y="475769"/>
                </a:cubicBezTo>
                <a:cubicBezTo>
                  <a:pt x="571233" y="459109"/>
                  <a:pt x="555752" y="445816"/>
                  <a:pt x="534549" y="435887"/>
                </a:cubicBezTo>
                <a:cubicBezTo>
                  <a:pt x="513346" y="425959"/>
                  <a:pt x="485244" y="420995"/>
                  <a:pt x="450243" y="420995"/>
                </a:cubicBezTo>
                <a:lnTo>
                  <a:pt x="426643" y="420995"/>
                </a:lnTo>
                <a:lnTo>
                  <a:pt x="430934" y="369503"/>
                </a:lnTo>
                <a:lnTo>
                  <a:pt x="573421" y="369503"/>
                </a:lnTo>
                <a:lnTo>
                  <a:pt x="573421" y="292265"/>
                </a:ln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301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2C71A7-1546-CBCD-0C17-E06F5BD5C050}"/>
              </a:ext>
            </a:extLst>
          </p:cNvPr>
          <p:cNvSpPr txBox="1"/>
          <p:nvPr/>
        </p:nvSpPr>
        <p:spPr>
          <a:xfrm>
            <a:off x="4942218" y="2172605"/>
            <a:ext cx="4956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Montserrat ExtraBold" pitchFamily="2" charset="77"/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311BE2-E54F-9F74-D466-3EBFEF8A239C}"/>
              </a:ext>
            </a:extLst>
          </p:cNvPr>
          <p:cNvSpPr txBox="1"/>
          <p:nvPr/>
        </p:nvSpPr>
        <p:spPr>
          <a:xfrm>
            <a:off x="6602975" y="2205237"/>
            <a:ext cx="723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Montserrat ExtraBold" pitchFamily="2" charset="77"/>
              </a:rPr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6B6528-85E3-EA99-5BB0-393AF6980F13}"/>
              </a:ext>
            </a:extLst>
          </p:cNvPr>
          <p:cNvSpPr txBox="1"/>
          <p:nvPr/>
        </p:nvSpPr>
        <p:spPr>
          <a:xfrm>
            <a:off x="6640645" y="4093539"/>
            <a:ext cx="6479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Montserrat ExtraBold" pitchFamily="2" charset="77"/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BDA3AD-07AE-2374-5D51-CCBB3CD9C771}"/>
              </a:ext>
            </a:extLst>
          </p:cNvPr>
          <p:cNvSpPr txBox="1"/>
          <p:nvPr/>
        </p:nvSpPr>
        <p:spPr>
          <a:xfrm>
            <a:off x="4875411" y="3971282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Montserrat ExtraBold" pitchFamily="2" charset="77"/>
              </a:rPr>
              <a:t>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6D4DCE6-249F-E056-3D06-7A1D8D8E0B38}"/>
              </a:ext>
            </a:extLst>
          </p:cNvPr>
          <p:cNvSpPr txBox="1"/>
          <p:nvPr/>
        </p:nvSpPr>
        <p:spPr>
          <a:xfrm>
            <a:off x="74950" y="2311104"/>
            <a:ext cx="420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50D360"/>
                </a:solidFill>
                <a:latin typeface=""/>
              </a:rPr>
              <a:t>Diversify Support Across Categories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4D08D54-B84C-3379-6454-7BE9FD737193}"/>
              </a:ext>
            </a:extLst>
          </p:cNvPr>
          <p:cNvSpPr txBox="1"/>
          <p:nvPr/>
        </p:nvSpPr>
        <p:spPr>
          <a:xfrm>
            <a:off x="74950" y="2713068"/>
            <a:ext cx="4194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"/>
              </a:rPr>
              <a:t>Support both big and small creators </a:t>
            </a:r>
          </a:p>
          <a:p>
            <a:pPr algn="r"/>
            <a:r>
              <a:rPr lang="en-US" sz="1600" dirty="0">
                <a:solidFill>
                  <a:schemeClr val="bg1"/>
                </a:solidFill>
                <a:latin typeface=""/>
              </a:rPr>
              <a:t>consider creative arts, not just tech/games.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283AD8F-2D84-44EF-0D5B-6C0E4C79607B}"/>
              </a:ext>
            </a:extLst>
          </p:cNvPr>
          <p:cNvSpPr txBox="1"/>
          <p:nvPr/>
        </p:nvSpPr>
        <p:spPr>
          <a:xfrm>
            <a:off x="852119" y="4076160"/>
            <a:ext cx="336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AA32"/>
                </a:solidFill>
                <a:latin typeface=""/>
              </a:rPr>
              <a:t>Support in Peak Periods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7F7808-F86E-8EAB-7062-D703517B432C}"/>
              </a:ext>
            </a:extLst>
          </p:cNvPr>
          <p:cNvSpPr txBox="1"/>
          <p:nvPr/>
        </p:nvSpPr>
        <p:spPr>
          <a:xfrm>
            <a:off x="179882" y="4402080"/>
            <a:ext cx="4021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"/>
              </a:rPr>
              <a:t>Explore Kickstarter actively during Q2–Q3, when many quality campaigns go live.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D636958-6624-3487-9E09-B5659D57B5D4}"/>
              </a:ext>
            </a:extLst>
          </p:cNvPr>
          <p:cNvSpPr txBox="1"/>
          <p:nvPr/>
        </p:nvSpPr>
        <p:spPr>
          <a:xfrm>
            <a:off x="7993281" y="2311104"/>
            <a:ext cx="332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3E80"/>
                </a:solidFill>
                <a:latin typeface=""/>
              </a:rPr>
              <a:t>Engage with the creator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2A784AA-AAD3-E5D6-C76C-11E457709346}"/>
              </a:ext>
            </a:extLst>
          </p:cNvPr>
          <p:cNvSpPr txBox="1"/>
          <p:nvPr/>
        </p:nvSpPr>
        <p:spPr>
          <a:xfrm>
            <a:off x="7993283" y="2640960"/>
            <a:ext cx="3777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"/>
              </a:rPr>
              <a:t>Comment, share, and ask questions</a:t>
            </a:r>
          </a:p>
          <a:p>
            <a:r>
              <a:rPr lang="en-US" sz="1600" dirty="0">
                <a:solidFill>
                  <a:schemeClr val="bg1"/>
                </a:solidFill>
                <a:latin typeface=""/>
              </a:rPr>
              <a:t>Take regular updates from the creators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8368836-B7A8-B322-DA10-574F1F416BA2}"/>
              </a:ext>
            </a:extLst>
          </p:cNvPr>
          <p:cNvSpPr txBox="1"/>
          <p:nvPr/>
        </p:nvSpPr>
        <p:spPr>
          <a:xfrm>
            <a:off x="8036815" y="4006126"/>
            <a:ext cx="415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986FF"/>
                </a:solidFill>
                <a:latin typeface=""/>
              </a:rPr>
              <a:t>Support Early to build Momentum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38507D0-C3AF-4ECB-47FB-3E600ECAFC44}"/>
              </a:ext>
            </a:extLst>
          </p:cNvPr>
          <p:cNvSpPr txBox="1"/>
          <p:nvPr/>
        </p:nvSpPr>
        <p:spPr>
          <a:xfrm>
            <a:off x="8036817" y="4333424"/>
            <a:ext cx="3975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"/>
              </a:rPr>
              <a:t>Early backers help projects gain visibility and social proof, increasing the chance of success.</a:t>
            </a:r>
          </a:p>
        </p:txBody>
      </p:sp>
      <p:sp>
        <p:nvSpPr>
          <p:cNvPr id="7" name="Google Shape;307;p42">
            <a:extLst>
              <a:ext uri="{FF2B5EF4-FFF2-40B4-BE49-F238E27FC236}">
                <a16:creationId xmlns:a16="http://schemas.microsoft.com/office/drawing/2014/main" id="{9792B3C7-CA1B-7C11-91B7-BF609104A5A7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KEY RECOMMENDATIONS</a:t>
            </a:r>
          </a:p>
        </p:txBody>
      </p:sp>
      <p:sp>
        <p:nvSpPr>
          <p:cNvPr id="8" name="Google Shape;307;p42">
            <a:extLst>
              <a:ext uri="{FF2B5EF4-FFF2-40B4-BE49-F238E27FC236}">
                <a16:creationId xmlns:a16="http://schemas.microsoft.com/office/drawing/2014/main" id="{23E23F55-1116-38CB-C7E4-3E3E2C90D1FA}"/>
              </a:ext>
            </a:extLst>
          </p:cNvPr>
          <p:cNvSpPr txBox="1"/>
          <p:nvPr/>
        </p:nvSpPr>
        <p:spPr>
          <a:xfrm>
            <a:off x="2676000" y="773737"/>
            <a:ext cx="6840000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FOR BACKERS</a:t>
            </a:r>
          </a:p>
        </p:txBody>
      </p:sp>
    </p:spTree>
    <p:extLst>
      <p:ext uri="{BB962C8B-B14F-4D97-AF65-F5344CB8AC3E}">
        <p14:creationId xmlns:p14="http://schemas.microsoft.com/office/powerpoint/2010/main" val="287809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341B5A-5998-8AF5-C6C9-3157308DDD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307;p42">
            <a:extLst>
              <a:ext uri="{FF2B5EF4-FFF2-40B4-BE49-F238E27FC236}">
                <a16:creationId xmlns:a16="http://schemas.microsoft.com/office/drawing/2014/main" id="{404DBC74-62F3-60A9-169C-F3A7BE9556B3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INDEX</a:t>
            </a:r>
            <a:endParaRPr dirty="0">
              <a:sym typeface="Oswald"/>
            </a:endParaRPr>
          </a:p>
        </p:txBody>
      </p:sp>
      <p:sp>
        <p:nvSpPr>
          <p:cNvPr id="14" name="Google Shape;307;p42">
            <a:extLst>
              <a:ext uri="{FF2B5EF4-FFF2-40B4-BE49-F238E27FC236}">
                <a16:creationId xmlns:a16="http://schemas.microsoft.com/office/drawing/2014/main" id="{F32A3522-7B8F-3305-E2C7-3A01D1936F0E}"/>
              </a:ext>
            </a:extLst>
          </p:cNvPr>
          <p:cNvSpPr txBox="1"/>
          <p:nvPr/>
        </p:nvSpPr>
        <p:spPr>
          <a:xfrm>
            <a:off x="3464994" y="773737"/>
            <a:ext cx="5262012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TABLE OF CONTENT</a:t>
            </a:r>
            <a:endParaRPr dirty="0">
              <a:solidFill>
                <a:schemeClr val="lt1"/>
              </a:solidFill>
              <a:latin typeface=""/>
              <a:sym typeface="Oswald"/>
            </a:endParaRPr>
          </a:p>
        </p:txBody>
      </p:sp>
      <p:sp>
        <p:nvSpPr>
          <p:cNvPr id="4" name="Google Shape;293;p42">
            <a:extLst>
              <a:ext uri="{FF2B5EF4-FFF2-40B4-BE49-F238E27FC236}">
                <a16:creationId xmlns:a16="http://schemas.microsoft.com/office/drawing/2014/main" id="{DBCBE5EF-7675-1E4E-063B-8E7D859E4644}"/>
              </a:ext>
            </a:extLst>
          </p:cNvPr>
          <p:cNvSpPr/>
          <p:nvPr/>
        </p:nvSpPr>
        <p:spPr>
          <a:xfrm>
            <a:off x="803636" y="1713496"/>
            <a:ext cx="548763" cy="5472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8AAB4B-F9C5-179D-FB68-3167FDBCB8E1}"/>
              </a:ext>
            </a:extLst>
          </p:cNvPr>
          <p:cNvSpPr txBox="1"/>
          <p:nvPr/>
        </p:nvSpPr>
        <p:spPr>
          <a:xfrm>
            <a:off x="958359" y="1772169"/>
            <a:ext cx="239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>
                <a:solidFill>
                  <a:schemeClr val="bg1"/>
                </a:solidFill>
                <a:latin typeface="Oswald"/>
                <a:sym typeface="Oswald"/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F277F-48C5-9ED5-2607-4F0D73A5CB4E}"/>
              </a:ext>
            </a:extLst>
          </p:cNvPr>
          <p:cNvSpPr txBox="1"/>
          <p:nvPr/>
        </p:nvSpPr>
        <p:spPr>
          <a:xfrm>
            <a:off x="1507122" y="3356179"/>
            <a:ext cx="3915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OVERALL DATASET</a:t>
            </a:r>
          </a:p>
          <a:p>
            <a:r>
              <a:rPr lang="en-IN" dirty="0">
                <a:solidFill>
                  <a:schemeClr val="bg1"/>
                </a:solidFill>
              </a:rPr>
              <a:t>SUCCESSFUL PROJECTS</a:t>
            </a:r>
          </a:p>
          <a:p>
            <a:r>
              <a:rPr lang="en-US" dirty="0">
                <a:solidFill>
                  <a:schemeClr val="bg1"/>
                </a:solidFill>
              </a:rPr>
              <a:t>PERCENTAGE OF SUCCESFUL PROJECTS</a:t>
            </a:r>
          </a:p>
        </p:txBody>
      </p:sp>
      <p:sp>
        <p:nvSpPr>
          <p:cNvPr id="12" name="Google Shape;306;p42">
            <a:extLst>
              <a:ext uri="{FF2B5EF4-FFF2-40B4-BE49-F238E27FC236}">
                <a16:creationId xmlns:a16="http://schemas.microsoft.com/office/drawing/2014/main" id="{91257F0D-D286-55B0-C049-93C031E2B4E2}"/>
              </a:ext>
            </a:extLst>
          </p:cNvPr>
          <p:cNvSpPr txBox="1"/>
          <p:nvPr/>
        </p:nvSpPr>
        <p:spPr>
          <a:xfrm>
            <a:off x="1507122" y="1733111"/>
            <a:ext cx="2746725" cy="57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Data Overview</a:t>
            </a:r>
            <a:endParaRPr sz="28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" name="Google Shape;321;p42">
            <a:extLst>
              <a:ext uri="{FF2B5EF4-FFF2-40B4-BE49-F238E27FC236}">
                <a16:creationId xmlns:a16="http://schemas.microsoft.com/office/drawing/2014/main" id="{722056E8-F865-9126-8BF8-51F001FD8FC9}"/>
              </a:ext>
            </a:extLst>
          </p:cNvPr>
          <p:cNvCxnSpPr/>
          <p:nvPr/>
        </p:nvCxnSpPr>
        <p:spPr>
          <a:xfrm>
            <a:off x="1599779" y="3358870"/>
            <a:ext cx="871061" cy="0"/>
          </a:xfrm>
          <a:prstGeom prst="straightConnector1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</p:cxnSp>
      <p:sp>
        <p:nvSpPr>
          <p:cNvPr id="16" name="Google Shape;293;p42">
            <a:extLst>
              <a:ext uri="{FF2B5EF4-FFF2-40B4-BE49-F238E27FC236}">
                <a16:creationId xmlns:a16="http://schemas.microsoft.com/office/drawing/2014/main" id="{02FBA34C-D705-B81A-9CBA-1739991A5F97}"/>
              </a:ext>
            </a:extLst>
          </p:cNvPr>
          <p:cNvSpPr/>
          <p:nvPr/>
        </p:nvSpPr>
        <p:spPr>
          <a:xfrm>
            <a:off x="803636" y="2811521"/>
            <a:ext cx="548763" cy="5472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238C3-CC16-AAC1-CA68-79F66DD8B478}"/>
              </a:ext>
            </a:extLst>
          </p:cNvPr>
          <p:cNvSpPr txBox="1"/>
          <p:nvPr/>
        </p:nvSpPr>
        <p:spPr>
          <a:xfrm>
            <a:off x="958359" y="2870194"/>
            <a:ext cx="239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Oswald"/>
                <a:sym typeface="Oswald"/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Google Shape;306;p42">
            <a:extLst>
              <a:ext uri="{FF2B5EF4-FFF2-40B4-BE49-F238E27FC236}">
                <a16:creationId xmlns:a16="http://schemas.microsoft.com/office/drawing/2014/main" id="{7D5DC33C-4538-E590-668F-B9481D44F943}"/>
              </a:ext>
            </a:extLst>
          </p:cNvPr>
          <p:cNvSpPr txBox="1"/>
          <p:nvPr/>
        </p:nvSpPr>
        <p:spPr>
          <a:xfrm>
            <a:off x="1507122" y="2831136"/>
            <a:ext cx="4508380" cy="57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Performance Analysis</a:t>
            </a:r>
          </a:p>
        </p:txBody>
      </p:sp>
      <p:sp>
        <p:nvSpPr>
          <p:cNvPr id="21" name="Google Shape;293;p42">
            <a:extLst>
              <a:ext uri="{FF2B5EF4-FFF2-40B4-BE49-F238E27FC236}">
                <a16:creationId xmlns:a16="http://schemas.microsoft.com/office/drawing/2014/main" id="{39B7851D-31C9-95E9-B6DE-1B1FC88933A7}"/>
              </a:ext>
            </a:extLst>
          </p:cNvPr>
          <p:cNvSpPr/>
          <p:nvPr/>
        </p:nvSpPr>
        <p:spPr>
          <a:xfrm>
            <a:off x="803636" y="4784937"/>
            <a:ext cx="548763" cy="5472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F9AC39-4514-6F58-C1CB-CD411864EA2D}"/>
              </a:ext>
            </a:extLst>
          </p:cNvPr>
          <p:cNvSpPr txBox="1"/>
          <p:nvPr/>
        </p:nvSpPr>
        <p:spPr>
          <a:xfrm>
            <a:off x="958359" y="4843610"/>
            <a:ext cx="239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Oswald"/>
                <a:sym typeface="Oswald"/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Google Shape;306;p42">
            <a:extLst>
              <a:ext uri="{FF2B5EF4-FFF2-40B4-BE49-F238E27FC236}">
                <a16:creationId xmlns:a16="http://schemas.microsoft.com/office/drawing/2014/main" id="{B0DD82F2-2028-6DAB-412D-AAA3968E0611}"/>
              </a:ext>
            </a:extLst>
          </p:cNvPr>
          <p:cNvSpPr txBox="1"/>
          <p:nvPr/>
        </p:nvSpPr>
        <p:spPr>
          <a:xfrm>
            <a:off x="1507122" y="4804552"/>
            <a:ext cx="4678862" cy="57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Key Insights/Observations</a:t>
            </a:r>
          </a:p>
        </p:txBody>
      </p:sp>
      <p:sp>
        <p:nvSpPr>
          <p:cNvPr id="25" name="Google Shape;293;p42">
            <a:extLst>
              <a:ext uri="{FF2B5EF4-FFF2-40B4-BE49-F238E27FC236}">
                <a16:creationId xmlns:a16="http://schemas.microsoft.com/office/drawing/2014/main" id="{97DD7B7B-D3A2-859A-8987-0187B55A5D02}"/>
              </a:ext>
            </a:extLst>
          </p:cNvPr>
          <p:cNvSpPr/>
          <p:nvPr/>
        </p:nvSpPr>
        <p:spPr>
          <a:xfrm>
            <a:off x="7096206" y="4784937"/>
            <a:ext cx="548763" cy="5472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FB441F-EB14-CE8A-5526-CAA46276F608}"/>
              </a:ext>
            </a:extLst>
          </p:cNvPr>
          <p:cNvSpPr txBox="1"/>
          <p:nvPr/>
        </p:nvSpPr>
        <p:spPr>
          <a:xfrm>
            <a:off x="7250929" y="4843610"/>
            <a:ext cx="239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Oswald"/>
                <a:sym typeface="Oswald"/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F2CBC4-926C-7F10-D3E2-18C47D42721A}"/>
              </a:ext>
            </a:extLst>
          </p:cNvPr>
          <p:cNvSpPr txBox="1"/>
          <p:nvPr/>
        </p:nvSpPr>
        <p:spPr>
          <a:xfrm>
            <a:off x="7804463" y="2149078"/>
            <a:ext cx="3915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FOR CREATOR</a:t>
            </a:r>
          </a:p>
          <a:p>
            <a:r>
              <a:rPr lang="en-IN" dirty="0">
                <a:solidFill>
                  <a:schemeClr val="bg1"/>
                </a:solidFill>
              </a:rPr>
              <a:t>FOR BACKERS</a:t>
            </a:r>
          </a:p>
          <a:p>
            <a:r>
              <a:rPr lang="en-US" dirty="0">
                <a:solidFill>
                  <a:schemeClr val="bg1"/>
                </a:solidFill>
              </a:rPr>
              <a:t>FOR KICKSTARTER</a:t>
            </a:r>
          </a:p>
        </p:txBody>
      </p:sp>
      <p:sp>
        <p:nvSpPr>
          <p:cNvPr id="28" name="Google Shape;306;p42">
            <a:extLst>
              <a:ext uri="{FF2B5EF4-FFF2-40B4-BE49-F238E27FC236}">
                <a16:creationId xmlns:a16="http://schemas.microsoft.com/office/drawing/2014/main" id="{1736CAE4-3EF0-A181-F8A9-82BBD4AB09FE}"/>
              </a:ext>
            </a:extLst>
          </p:cNvPr>
          <p:cNvSpPr txBox="1"/>
          <p:nvPr/>
        </p:nvSpPr>
        <p:spPr>
          <a:xfrm>
            <a:off x="7799692" y="4804552"/>
            <a:ext cx="2746725" cy="57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Conclusion</a:t>
            </a:r>
            <a:endParaRPr sz="28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9" name="Google Shape;321;p42">
            <a:extLst>
              <a:ext uri="{FF2B5EF4-FFF2-40B4-BE49-F238E27FC236}">
                <a16:creationId xmlns:a16="http://schemas.microsoft.com/office/drawing/2014/main" id="{A8EB2791-86BC-7A4D-AFA5-7F6210C9FCCE}"/>
              </a:ext>
            </a:extLst>
          </p:cNvPr>
          <p:cNvCxnSpPr/>
          <p:nvPr/>
        </p:nvCxnSpPr>
        <p:spPr>
          <a:xfrm>
            <a:off x="7897120" y="2151769"/>
            <a:ext cx="871061" cy="0"/>
          </a:xfrm>
          <a:prstGeom prst="straightConnector1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</p:cxnSp>
      <p:sp>
        <p:nvSpPr>
          <p:cNvPr id="30" name="Google Shape;293;p42">
            <a:extLst>
              <a:ext uri="{FF2B5EF4-FFF2-40B4-BE49-F238E27FC236}">
                <a16:creationId xmlns:a16="http://schemas.microsoft.com/office/drawing/2014/main" id="{7D065EBC-5F9A-6E0D-5BFF-8DBDEF465B80}"/>
              </a:ext>
            </a:extLst>
          </p:cNvPr>
          <p:cNvSpPr/>
          <p:nvPr/>
        </p:nvSpPr>
        <p:spPr>
          <a:xfrm>
            <a:off x="7100977" y="1662476"/>
            <a:ext cx="548763" cy="5472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531374-D067-2645-5BC8-9E4790718518}"/>
              </a:ext>
            </a:extLst>
          </p:cNvPr>
          <p:cNvSpPr txBox="1"/>
          <p:nvPr/>
        </p:nvSpPr>
        <p:spPr>
          <a:xfrm>
            <a:off x="7255700" y="1721149"/>
            <a:ext cx="239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Oswald"/>
                <a:sym typeface="Oswald"/>
              </a:rPr>
              <a:t>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2" name="Google Shape;306;p42">
            <a:extLst>
              <a:ext uri="{FF2B5EF4-FFF2-40B4-BE49-F238E27FC236}">
                <a16:creationId xmlns:a16="http://schemas.microsoft.com/office/drawing/2014/main" id="{F8FEDFF3-3CDD-C35D-AD04-D866429BD8F2}"/>
              </a:ext>
            </a:extLst>
          </p:cNvPr>
          <p:cNvSpPr txBox="1"/>
          <p:nvPr/>
        </p:nvSpPr>
        <p:spPr>
          <a:xfrm>
            <a:off x="7804463" y="1624035"/>
            <a:ext cx="3434907" cy="57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Recommendations</a:t>
            </a:r>
          </a:p>
        </p:txBody>
      </p:sp>
      <p:sp>
        <p:nvSpPr>
          <p:cNvPr id="34" name="Google Shape;293;p42">
            <a:extLst>
              <a:ext uri="{FF2B5EF4-FFF2-40B4-BE49-F238E27FC236}">
                <a16:creationId xmlns:a16="http://schemas.microsoft.com/office/drawing/2014/main" id="{49E50C25-0D56-6544-4CEF-A0497317FC26}"/>
              </a:ext>
            </a:extLst>
          </p:cNvPr>
          <p:cNvSpPr/>
          <p:nvPr/>
        </p:nvSpPr>
        <p:spPr>
          <a:xfrm>
            <a:off x="7096206" y="3309864"/>
            <a:ext cx="548763" cy="5472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2973B5-5E62-BF05-98FB-0C31BBB6511C}"/>
              </a:ext>
            </a:extLst>
          </p:cNvPr>
          <p:cNvSpPr txBox="1"/>
          <p:nvPr/>
        </p:nvSpPr>
        <p:spPr>
          <a:xfrm>
            <a:off x="7250929" y="3368537"/>
            <a:ext cx="239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Oswald"/>
                <a:sym typeface="Oswald"/>
              </a:rPr>
              <a:t>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6" name="Google Shape;306;p42">
            <a:extLst>
              <a:ext uri="{FF2B5EF4-FFF2-40B4-BE49-F238E27FC236}">
                <a16:creationId xmlns:a16="http://schemas.microsoft.com/office/drawing/2014/main" id="{42401AD6-0271-C392-CC33-68F0872B8961}"/>
              </a:ext>
            </a:extLst>
          </p:cNvPr>
          <p:cNvSpPr txBox="1"/>
          <p:nvPr/>
        </p:nvSpPr>
        <p:spPr>
          <a:xfrm>
            <a:off x="7799692" y="3271423"/>
            <a:ext cx="3439678" cy="57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Challenges Faced</a:t>
            </a:r>
          </a:p>
        </p:txBody>
      </p:sp>
    </p:spTree>
    <p:extLst>
      <p:ext uri="{BB962C8B-B14F-4D97-AF65-F5344CB8AC3E}">
        <p14:creationId xmlns:p14="http://schemas.microsoft.com/office/powerpoint/2010/main" val="304505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4" grpId="0" animBg="1"/>
      <p:bldP spid="5" grpId="0"/>
      <p:bldP spid="10" grpId="0"/>
      <p:bldP spid="12" grpId="0"/>
      <p:bldP spid="16" grpId="0" animBg="1"/>
      <p:bldP spid="17" grpId="0"/>
      <p:bldP spid="19" grpId="0"/>
      <p:bldP spid="21" grpId="0" animBg="1"/>
      <p:bldP spid="22" grpId="0"/>
      <p:bldP spid="23" grpId="0"/>
      <p:bldP spid="25" grpId="0" animBg="1"/>
      <p:bldP spid="26" grpId="0"/>
      <p:bldP spid="27" grpId="0"/>
      <p:bldP spid="28" grpId="0"/>
      <p:bldP spid="30" grpId="0" animBg="1"/>
      <p:bldP spid="31" grpId="0"/>
      <p:bldP spid="32" grpId="0"/>
      <p:bldP spid="34" grpId="0" animBg="1"/>
      <p:bldP spid="35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F66C9090-23BC-294A-F032-F087173BC1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F74F92B-03EF-AB8E-7681-300BA1E2748B}"/>
              </a:ext>
            </a:extLst>
          </p:cNvPr>
          <p:cNvSpPr/>
          <p:nvPr/>
        </p:nvSpPr>
        <p:spPr>
          <a:xfrm>
            <a:off x="2167466" y="1220763"/>
            <a:ext cx="2709333" cy="5418668"/>
          </a:xfrm>
          <a:custGeom>
            <a:avLst/>
            <a:gdLst>
              <a:gd name="connsiteX0" fmla="*/ 2709333 w 2709333"/>
              <a:gd name="connsiteY0" fmla="*/ 0 h 5418668"/>
              <a:gd name="connsiteX1" fmla="*/ 2709333 w 2709333"/>
              <a:gd name="connsiteY1" fmla="*/ 812800 h 5418668"/>
              <a:gd name="connsiteX2" fmla="*/ 406400 w 2709333"/>
              <a:gd name="connsiteY2" fmla="*/ 3115733 h 5418668"/>
              <a:gd name="connsiteX3" fmla="*/ 2473871 w 2709333"/>
              <a:gd name="connsiteY3" fmla="*/ 5406776 h 5418668"/>
              <a:gd name="connsiteX4" fmla="*/ 2556971 w 2709333"/>
              <a:gd name="connsiteY4" fmla="*/ 5410973 h 5418668"/>
              <a:gd name="connsiteX5" fmla="*/ 2556976 w 2709333"/>
              <a:gd name="connsiteY5" fmla="*/ 5410973 h 5418668"/>
              <a:gd name="connsiteX6" fmla="*/ 2709333 w 2709333"/>
              <a:gd name="connsiteY6" fmla="*/ 5418666 h 5418668"/>
              <a:gd name="connsiteX7" fmla="*/ 2709333 w 2709333"/>
              <a:gd name="connsiteY7" fmla="*/ 5418668 h 5418668"/>
              <a:gd name="connsiteX8" fmla="*/ 2432320 w 2709333"/>
              <a:gd name="connsiteY8" fmla="*/ 5404680 h 5418668"/>
              <a:gd name="connsiteX9" fmla="*/ 0 w 2709333"/>
              <a:gd name="connsiteY9" fmla="*/ 2709334 h 5418668"/>
              <a:gd name="connsiteX10" fmla="*/ 2432320 w 2709333"/>
              <a:gd name="connsiteY10" fmla="*/ 13988 h 5418668"/>
              <a:gd name="connsiteX11" fmla="*/ 2709333 w 2709333"/>
              <a:gd name="connsiteY11" fmla="*/ 0 h 54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9333" h="5418668">
                <a:moveTo>
                  <a:pt x="2709333" y="0"/>
                </a:moveTo>
                <a:lnTo>
                  <a:pt x="2709333" y="812800"/>
                </a:lnTo>
                <a:cubicBezTo>
                  <a:pt x="1437458" y="812800"/>
                  <a:pt x="406400" y="1843858"/>
                  <a:pt x="406400" y="3115733"/>
                </a:cubicBezTo>
                <a:cubicBezTo>
                  <a:pt x="406400" y="4308116"/>
                  <a:pt x="1312603" y="5288843"/>
                  <a:pt x="2473871" y="5406776"/>
                </a:cubicBezTo>
                <a:lnTo>
                  <a:pt x="2556971" y="5410973"/>
                </a:lnTo>
                <a:lnTo>
                  <a:pt x="2556976" y="5410973"/>
                </a:lnTo>
                <a:cubicBezTo>
                  <a:pt x="2607069" y="5416060"/>
                  <a:pt x="2657897" y="5418666"/>
                  <a:pt x="2709333" y="5418666"/>
                </a:cubicBezTo>
                <a:lnTo>
                  <a:pt x="2709333" y="5418668"/>
                </a:lnTo>
                <a:lnTo>
                  <a:pt x="2432320" y="5404680"/>
                </a:lnTo>
                <a:cubicBezTo>
                  <a:pt x="1066122" y="5265935"/>
                  <a:pt x="0" y="4112138"/>
                  <a:pt x="0" y="2709334"/>
                </a:cubicBezTo>
                <a:cubicBezTo>
                  <a:pt x="0" y="1306530"/>
                  <a:pt x="1066122" y="152733"/>
                  <a:pt x="2432320" y="13988"/>
                </a:cubicBezTo>
                <a:lnTo>
                  <a:pt x="2709333" y="0"/>
                </a:lnTo>
                <a:close/>
              </a:path>
            </a:pathLst>
          </a:custGeom>
          <a:gradFill>
            <a:gsLst>
              <a:gs pos="37000">
                <a:srgbClr val="5C00F3"/>
              </a:gs>
              <a:gs pos="100000">
                <a:srgbClr val="2E0272"/>
              </a:gs>
            </a:gsLst>
            <a:lin ang="10200000" scaled="0"/>
          </a:gradFill>
          <a:ln>
            <a:noFill/>
          </a:ln>
          <a:effectLst>
            <a:outerShdw blurRad="1076043" dist="16535" dir="15060000" sx="106235" sy="106235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03B1E7BE-59DD-11C2-FF57-A77B9E1D53E9}"/>
              </a:ext>
            </a:extLst>
          </p:cNvPr>
          <p:cNvSpPr/>
          <p:nvPr/>
        </p:nvSpPr>
        <p:spPr>
          <a:xfrm>
            <a:off x="2573866" y="2033563"/>
            <a:ext cx="2302933" cy="4598173"/>
          </a:xfrm>
          <a:custGeom>
            <a:avLst/>
            <a:gdLst>
              <a:gd name="connsiteX0" fmla="*/ 2302933 w 2302933"/>
              <a:gd name="connsiteY0" fmla="*/ 0 h 4598173"/>
              <a:gd name="connsiteX1" fmla="*/ 2302933 w 2302933"/>
              <a:gd name="connsiteY1" fmla="*/ 812800 h 4598173"/>
              <a:gd name="connsiteX2" fmla="*/ 406400 w 2302933"/>
              <a:gd name="connsiteY2" fmla="*/ 2709333 h 4598173"/>
              <a:gd name="connsiteX3" fmla="*/ 2109024 w 2302933"/>
              <a:gd name="connsiteY3" fmla="*/ 4596074 h 4598173"/>
              <a:gd name="connsiteX4" fmla="*/ 2150569 w 2302933"/>
              <a:gd name="connsiteY4" fmla="*/ 4598172 h 4598173"/>
              <a:gd name="connsiteX5" fmla="*/ 2150571 w 2302933"/>
              <a:gd name="connsiteY5" fmla="*/ 4598173 h 4598173"/>
              <a:gd name="connsiteX6" fmla="*/ 2067471 w 2302933"/>
              <a:gd name="connsiteY6" fmla="*/ 4593976 h 4598173"/>
              <a:gd name="connsiteX7" fmla="*/ 0 w 2302933"/>
              <a:gd name="connsiteY7" fmla="*/ 2302933 h 4598173"/>
              <a:gd name="connsiteX8" fmla="*/ 2302933 w 2302933"/>
              <a:gd name="connsiteY8" fmla="*/ 0 h 459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933" h="4598173">
                <a:moveTo>
                  <a:pt x="2302933" y="0"/>
                </a:moveTo>
                <a:lnTo>
                  <a:pt x="2302933" y="812800"/>
                </a:lnTo>
                <a:cubicBezTo>
                  <a:pt x="1255507" y="812800"/>
                  <a:pt x="406400" y="1661907"/>
                  <a:pt x="406400" y="2709333"/>
                </a:cubicBezTo>
                <a:cubicBezTo>
                  <a:pt x="406400" y="3691295"/>
                  <a:pt x="1152685" y="4498953"/>
                  <a:pt x="2109024" y="4596074"/>
                </a:cubicBezTo>
                <a:lnTo>
                  <a:pt x="2150569" y="4598172"/>
                </a:lnTo>
                <a:lnTo>
                  <a:pt x="2150571" y="4598173"/>
                </a:lnTo>
                <a:lnTo>
                  <a:pt x="2067471" y="4593976"/>
                </a:lnTo>
                <a:cubicBezTo>
                  <a:pt x="906203" y="4476043"/>
                  <a:pt x="0" y="3495316"/>
                  <a:pt x="0" y="2302933"/>
                </a:cubicBezTo>
                <a:cubicBezTo>
                  <a:pt x="0" y="1031058"/>
                  <a:pt x="1031058" y="0"/>
                  <a:pt x="2302933" y="0"/>
                </a:cubicBezTo>
                <a:close/>
              </a:path>
            </a:pathLst>
          </a:custGeom>
          <a:gradFill>
            <a:gsLst>
              <a:gs pos="0">
                <a:srgbClr val="E415FF"/>
              </a:gs>
              <a:gs pos="100000">
                <a:srgbClr val="570564"/>
              </a:gs>
            </a:gsLst>
            <a:lin ang="9000000" scaled="0"/>
          </a:gradFill>
          <a:ln>
            <a:noFill/>
          </a:ln>
          <a:effectLst>
            <a:outerShdw blurRad="1076043" dist="16535" dir="15060000" sx="106235" sy="106235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7020A9C9-77BF-1EAA-BBB7-F1EB5F3EF548}"/>
              </a:ext>
            </a:extLst>
          </p:cNvPr>
          <p:cNvSpPr/>
          <p:nvPr/>
        </p:nvSpPr>
        <p:spPr>
          <a:xfrm>
            <a:off x="3386666" y="3659163"/>
            <a:ext cx="1490133" cy="2974671"/>
          </a:xfrm>
          <a:custGeom>
            <a:avLst/>
            <a:gdLst>
              <a:gd name="connsiteX0" fmla="*/ 1490133 w 1490133"/>
              <a:gd name="connsiteY0" fmla="*/ 0 h 2974671"/>
              <a:gd name="connsiteX1" fmla="*/ 1490133 w 1490133"/>
              <a:gd name="connsiteY1" fmla="*/ 812800 h 2974671"/>
              <a:gd name="connsiteX2" fmla="*/ 406400 w 1490133"/>
              <a:gd name="connsiteY2" fmla="*/ 1896533 h 2974671"/>
              <a:gd name="connsiteX3" fmla="*/ 1271723 w 1490133"/>
              <a:gd name="connsiteY3" fmla="*/ 2958248 h 2974671"/>
              <a:gd name="connsiteX4" fmla="*/ 1379324 w 1490133"/>
              <a:gd name="connsiteY4" fmla="*/ 2974671 h 2974671"/>
              <a:gd name="connsiteX5" fmla="*/ 1337769 w 1490133"/>
              <a:gd name="connsiteY5" fmla="*/ 2972572 h 2974671"/>
              <a:gd name="connsiteX6" fmla="*/ 1189819 w 1490133"/>
              <a:gd name="connsiteY6" fmla="*/ 2949992 h 2974671"/>
              <a:gd name="connsiteX7" fmla="*/ 0 w 1490133"/>
              <a:gd name="connsiteY7" fmla="*/ 1490133 h 2974671"/>
              <a:gd name="connsiteX8" fmla="*/ 1490133 w 1490133"/>
              <a:gd name="connsiteY8" fmla="*/ 0 h 2974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0133" h="2974671">
                <a:moveTo>
                  <a:pt x="1490133" y="0"/>
                </a:moveTo>
                <a:lnTo>
                  <a:pt x="1490133" y="812800"/>
                </a:lnTo>
                <a:cubicBezTo>
                  <a:pt x="891604" y="812800"/>
                  <a:pt x="406400" y="1298004"/>
                  <a:pt x="406400" y="1896533"/>
                </a:cubicBezTo>
                <a:cubicBezTo>
                  <a:pt x="406400" y="2420246"/>
                  <a:pt x="777884" y="2857195"/>
                  <a:pt x="1271723" y="2958248"/>
                </a:cubicBezTo>
                <a:lnTo>
                  <a:pt x="1379324" y="2974671"/>
                </a:lnTo>
                <a:lnTo>
                  <a:pt x="1337769" y="2972572"/>
                </a:lnTo>
                <a:lnTo>
                  <a:pt x="1189819" y="2949992"/>
                </a:lnTo>
                <a:cubicBezTo>
                  <a:pt x="510790" y="2811043"/>
                  <a:pt x="0" y="2210239"/>
                  <a:pt x="0" y="1490133"/>
                </a:cubicBezTo>
                <a:cubicBezTo>
                  <a:pt x="0" y="667155"/>
                  <a:pt x="667155" y="0"/>
                  <a:pt x="1490133" y="0"/>
                </a:cubicBezTo>
                <a:close/>
              </a:path>
            </a:pathLst>
          </a:custGeom>
          <a:gradFill>
            <a:gsLst>
              <a:gs pos="0">
                <a:srgbClr val="B2043C"/>
              </a:gs>
              <a:gs pos="100000">
                <a:srgbClr val="FF6CA5"/>
              </a:gs>
            </a:gsLst>
            <a:lin ang="18000000" scaled="0"/>
          </a:gradFill>
          <a:ln>
            <a:noFill/>
          </a:ln>
          <a:effectLst>
            <a:outerShdw blurRad="1076043" dist="16535" dir="15060000" sx="106235" sy="106235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B15442F0-AB01-90BD-6329-8A3C6AA892A5}"/>
              </a:ext>
            </a:extLst>
          </p:cNvPr>
          <p:cNvSpPr/>
          <p:nvPr/>
        </p:nvSpPr>
        <p:spPr>
          <a:xfrm>
            <a:off x="4199466" y="5284763"/>
            <a:ext cx="677333" cy="1174158"/>
          </a:xfrm>
          <a:custGeom>
            <a:avLst/>
            <a:gdLst>
              <a:gd name="connsiteX0" fmla="*/ 677333 w 677333"/>
              <a:gd name="connsiteY0" fmla="*/ 0 h 1174158"/>
              <a:gd name="connsiteX1" fmla="*/ 677333 w 677333"/>
              <a:gd name="connsiteY1" fmla="*/ 723053 h 1174158"/>
              <a:gd name="connsiteX2" fmla="*/ 169331 w 677333"/>
              <a:gd name="connsiteY2" fmla="*/ 1038860 h 1174158"/>
              <a:gd name="connsiteX3" fmla="*/ 209253 w 677333"/>
              <a:gd name="connsiteY3" fmla="*/ 1161786 h 1174158"/>
              <a:gd name="connsiteX4" fmla="*/ 220055 w 677333"/>
              <a:gd name="connsiteY4" fmla="*/ 1174158 h 1174158"/>
              <a:gd name="connsiteX5" fmla="*/ 198386 w 677333"/>
              <a:gd name="connsiteY5" fmla="*/ 1156280 h 1174158"/>
              <a:gd name="connsiteX6" fmla="*/ 0 w 677333"/>
              <a:gd name="connsiteY6" fmla="*/ 677333 h 1174158"/>
              <a:gd name="connsiteX7" fmla="*/ 677333 w 677333"/>
              <a:gd name="connsiteY7" fmla="*/ 0 h 117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333" h="1174158">
                <a:moveTo>
                  <a:pt x="677333" y="0"/>
                </a:moveTo>
                <a:lnTo>
                  <a:pt x="677333" y="723053"/>
                </a:lnTo>
                <a:cubicBezTo>
                  <a:pt x="396771" y="723053"/>
                  <a:pt x="169331" y="864444"/>
                  <a:pt x="169331" y="1038860"/>
                </a:cubicBezTo>
                <a:cubicBezTo>
                  <a:pt x="169331" y="1082464"/>
                  <a:pt x="183546" y="1124003"/>
                  <a:pt x="209253" y="1161786"/>
                </a:cubicBezTo>
                <a:lnTo>
                  <a:pt x="220055" y="1174158"/>
                </a:lnTo>
                <a:lnTo>
                  <a:pt x="198386" y="1156280"/>
                </a:lnTo>
                <a:cubicBezTo>
                  <a:pt x="75813" y="1033707"/>
                  <a:pt x="0" y="864374"/>
                  <a:pt x="0" y="677333"/>
                </a:cubicBezTo>
                <a:cubicBezTo>
                  <a:pt x="0" y="303252"/>
                  <a:pt x="303252" y="0"/>
                  <a:pt x="677333" y="0"/>
                </a:cubicBezTo>
                <a:close/>
              </a:path>
            </a:pathLst>
          </a:custGeom>
          <a:gradFill>
            <a:gsLst>
              <a:gs pos="0">
                <a:srgbClr val="A77813"/>
              </a:gs>
              <a:gs pos="23000">
                <a:srgbClr val="B0831F"/>
              </a:gs>
              <a:gs pos="100000">
                <a:srgbClr val="FFFF00"/>
              </a:gs>
            </a:gsLst>
            <a:lin ang="18600000" scaled="0"/>
          </a:gradFill>
          <a:ln>
            <a:noFill/>
          </a:ln>
          <a:effectLst>
            <a:outerShdw blurRad="1076043" dist="16535" dir="15060000" sx="106235" sy="106235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D0EA948-2EFB-F459-AE77-393565FD8F70}"/>
              </a:ext>
            </a:extLst>
          </p:cNvPr>
          <p:cNvSpPr/>
          <p:nvPr/>
        </p:nvSpPr>
        <p:spPr>
          <a:xfrm>
            <a:off x="2980266" y="2846363"/>
            <a:ext cx="1896533" cy="3785372"/>
          </a:xfrm>
          <a:custGeom>
            <a:avLst/>
            <a:gdLst>
              <a:gd name="connsiteX0" fmla="*/ 1896533 w 1896533"/>
              <a:gd name="connsiteY0" fmla="*/ 0 h 3785372"/>
              <a:gd name="connsiteX1" fmla="*/ 1896533 w 1896533"/>
              <a:gd name="connsiteY1" fmla="*/ 812800 h 3785372"/>
              <a:gd name="connsiteX2" fmla="*/ 406400 w 1896533"/>
              <a:gd name="connsiteY2" fmla="*/ 2302933 h 3785372"/>
              <a:gd name="connsiteX3" fmla="*/ 1596219 w 1896533"/>
              <a:gd name="connsiteY3" fmla="*/ 3762792 h 3785372"/>
              <a:gd name="connsiteX4" fmla="*/ 1744169 w 1896533"/>
              <a:gd name="connsiteY4" fmla="*/ 3785372 h 3785372"/>
              <a:gd name="connsiteX5" fmla="*/ 1702624 w 1896533"/>
              <a:gd name="connsiteY5" fmla="*/ 3783274 h 3785372"/>
              <a:gd name="connsiteX6" fmla="*/ 0 w 1896533"/>
              <a:gd name="connsiteY6" fmla="*/ 1896533 h 3785372"/>
              <a:gd name="connsiteX7" fmla="*/ 1896533 w 1896533"/>
              <a:gd name="connsiteY7" fmla="*/ 0 h 378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6533" h="3785372">
                <a:moveTo>
                  <a:pt x="1896533" y="0"/>
                </a:moveTo>
                <a:lnTo>
                  <a:pt x="1896533" y="812800"/>
                </a:lnTo>
                <a:cubicBezTo>
                  <a:pt x="1073555" y="812800"/>
                  <a:pt x="406400" y="1479955"/>
                  <a:pt x="406400" y="2302933"/>
                </a:cubicBezTo>
                <a:cubicBezTo>
                  <a:pt x="406400" y="3023039"/>
                  <a:pt x="917190" y="3623843"/>
                  <a:pt x="1596219" y="3762792"/>
                </a:cubicBezTo>
                <a:lnTo>
                  <a:pt x="1744169" y="3785372"/>
                </a:lnTo>
                <a:lnTo>
                  <a:pt x="1702624" y="3783274"/>
                </a:lnTo>
                <a:cubicBezTo>
                  <a:pt x="746285" y="3686153"/>
                  <a:pt x="0" y="2878495"/>
                  <a:pt x="0" y="1896533"/>
                </a:cubicBezTo>
                <a:cubicBezTo>
                  <a:pt x="0" y="849107"/>
                  <a:pt x="849107" y="0"/>
                  <a:pt x="1896533" y="0"/>
                </a:cubicBezTo>
                <a:close/>
              </a:path>
            </a:pathLst>
          </a:custGeom>
          <a:gradFill>
            <a:gsLst>
              <a:gs pos="41000">
                <a:srgbClr val="F2279E"/>
              </a:gs>
              <a:gs pos="100000">
                <a:srgbClr val="700542"/>
              </a:gs>
            </a:gsLst>
            <a:lin ang="8400000" scaled="0"/>
          </a:gradFill>
          <a:ln>
            <a:noFill/>
          </a:ln>
          <a:effectLst>
            <a:outerShdw blurRad="1076043" dist="16535" dir="15060000" sx="106235" sy="106235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9FFEA7B-D680-1142-5A01-527D9E12A77D}"/>
              </a:ext>
            </a:extLst>
          </p:cNvPr>
          <p:cNvSpPr/>
          <p:nvPr/>
        </p:nvSpPr>
        <p:spPr>
          <a:xfrm>
            <a:off x="3793066" y="4471963"/>
            <a:ext cx="1083733" cy="2167466"/>
          </a:xfrm>
          <a:custGeom>
            <a:avLst/>
            <a:gdLst>
              <a:gd name="connsiteX0" fmla="*/ 1083733 w 1083733"/>
              <a:gd name="connsiteY0" fmla="*/ 0 h 2167466"/>
              <a:gd name="connsiteX1" fmla="*/ 1083733 w 1083733"/>
              <a:gd name="connsiteY1" fmla="*/ 812800 h 2167466"/>
              <a:gd name="connsiteX2" fmla="*/ 406400 w 1083733"/>
              <a:gd name="connsiteY2" fmla="*/ 1490133 h 2167466"/>
              <a:gd name="connsiteX3" fmla="*/ 1083733 w 1083733"/>
              <a:gd name="connsiteY3" fmla="*/ 2167466 h 2167466"/>
              <a:gd name="connsiteX4" fmla="*/ 972924 w 1083733"/>
              <a:gd name="connsiteY4" fmla="*/ 2161871 h 2167466"/>
              <a:gd name="connsiteX5" fmla="*/ 865323 w 1083733"/>
              <a:gd name="connsiteY5" fmla="*/ 2145448 h 2167466"/>
              <a:gd name="connsiteX6" fmla="*/ 0 w 1083733"/>
              <a:gd name="connsiteY6" fmla="*/ 1083733 h 2167466"/>
              <a:gd name="connsiteX7" fmla="*/ 1083733 w 1083733"/>
              <a:gd name="connsiteY7" fmla="*/ 0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3" h="2167466">
                <a:moveTo>
                  <a:pt x="1083733" y="0"/>
                </a:moveTo>
                <a:lnTo>
                  <a:pt x="1083733" y="812800"/>
                </a:lnTo>
                <a:cubicBezTo>
                  <a:pt x="709652" y="812800"/>
                  <a:pt x="406400" y="1116052"/>
                  <a:pt x="406400" y="1490133"/>
                </a:cubicBezTo>
                <a:cubicBezTo>
                  <a:pt x="406400" y="1864214"/>
                  <a:pt x="709652" y="2167466"/>
                  <a:pt x="1083733" y="2167466"/>
                </a:cubicBezTo>
                <a:lnTo>
                  <a:pt x="972924" y="2161871"/>
                </a:lnTo>
                <a:lnTo>
                  <a:pt x="865323" y="2145448"/>
                </a:lnTo>
                <a:cubicBezTo>
                  <a:pt x="371484" y="2044395"/>
                  <a:pt x="0" y="1607446"/>
                  <a:pt x="0" y="1083733"/>
                </a:cubicBezTo>
                <a:cubicBezTo>
                  <a:pt x="0" y="485204"/>
                  <a:pt x="485204" y="0"/>
                  <a:pt x="1083733" y="0"/>
                </a:cubicBezTo>
                <a:close/>
              </a:path>
            </a:pathLst>
          </a:custGeom>
          <a:gradFill>
            <a:gsLst>
              <a:gs pos="74000">
                <a:srgbClr val="F45C22"/>
              </a:gs>
              <a:gs pos="0">
                <a:srgbClr val="F68E1D"/>
              </a:gs>
              <a:gs pos="100000">
                <a:srgbClr val="F33126"/>
              </a:gs>
            </a:gsLst>
            <a:lin ang="5400000" scaled="0"/>
          </a:gradFill>
          <a:ln>
            <a:noFill/>
          </a:ln>
          <a:effectLst>
            <a:outerShdw blurRad="1076043" dist="16535" dir="15060000" sx="106235" sy="106235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Google Shape;307;p42">
            <a:extLst>
              <a:ext uri="{FF2B5EF4-FFF2-40B4-BE49-F238E27FC236}">
                <a16:creationId xmlns:a16="http://schemas.microsoft.com/office/drawing/2014/main" id="{556DE184-24C6-7A7E-70FC-3C7E729B36CF}"/>
              </a:ext>
            </a:extLst>
          </p:cNvPr>
          <p:cNvSpPr txBox="1"/>
          <p:nvPr/>
        </p:nvSpPr>
        <p:spPr>
          <a:xfrm>
            <a:off x="4876800" y="1220762"/>
            <a:ext cx="506932" cy="80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sz="4800" dirty="0">
                <a:solidFill>
                  <a:srgbClr val="8776FE"/>
                </a:solidFill>
                <a:sym typeface="Oswald"/>
              </a:rPr>
              <a:t>1</a:t>
            </a:r>
          </a:p>
        </p:txBody>
      </p:sp>
      <p:sp>
        <p:nvSpPr>
          <p:cNvPr id="50" name="Google Shape;307;p42">
            <a:extLst>
              <a:ext uri="{FF2B5EF4-FFF2-40B4-BE49-F238E27FC236}">
                <a16:creationId xmlns:a16="http://schemas.microsoft.com/office/drawing/2014/main" id="{E9D3F6C4-4D0D-5C26-A668-C80675A6C782}"/>
              </a:ext>
            </a:extLst>
          </p:cNvPr>
          <p:cNvSpPr txBox="1"/>
          <p:nvPr/>
        </p:nvSpPr>
        <p:spPr>
          <a:xfrm>
            <a:off x="5383731" y="1216914"/>
            <a:ext cx="3933451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b="1" dirty="0">
                <a:solidFill>
                  <a:srgbClr val="8776FE"/>
                </a:solidFill>
              </a:rPr>
              <a:t>IMPROVE CREATOR ONBOARDING</a:t>
            </a:r>
            <a:endParaRPr lang="en-US" dirty="0">
              <a:solidFill>
                <a:srgbClr val="8776FE"/>
              </a:solidFill>
              <a:latin typeface=""/>
              <a:sym typeface="Oswald"/>
            </a:endParaRPr>
          </a:p>
        </p:txBody>
      </p:sp>
      <p:sp>
        <p:nvSpPr>
          <p:cNvPr id="51" name="Google Shape;307;p42">
            <a:extLst>
              <a:ext uri="{FF2B5EF4-FFF2-40B4-BE49-F238E27FC236}">
                <a16:creationId xmlns:a16="http://schemas.microsoft.com/office/drawing/2014/main" id="{376D3727-A99D-1B67-1F5A-EEF502CA4A62}"/>
              </a:ext>
            </a:extLst>
          </p:cNvPr>
          <p:cNvSpPr txBox="1"/>
          <p:nvPr/>
        </p:nvSpPr>
        <p:spPr>
          <a:xfrm>
            <a:off x="5383731" y="1557701"/>
            <a:ext cx="3283641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Offer training, tutorials, and checklists to help creators </a:t>
            </a:r>
            <a:r>
              <a:rPr lang="en-IN" sz="1400" b="1" dirty="0">
                <a:solidFill>
                  <a:schemeClr val="bg1"/>
                </a:solidFill>
              </a:rPr>
              <a:t>plan better campaigns</a:t>
            </a:r>
            <a:r>
              <a:rPr lang="en-IN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2" name="Google Shape;307;p42">
            <a:extLst>
              <a:ext uri="{FF2B5EF4-FFF2-40B4-BE49-F238E27FC236}">
                <a16:creationId xmlns:a16="http://schemas.microsoft.com/office/drawing/2014/main" id="{347F6631-C369-AA81-3BC1-D6F54119DD1C}"/>
              </a:ext>
            </a:extLst>
          </p:cNvPr>
          <p:cNvSpPr txBox="1"/>
          <p:nvPr/>
        </p:nvSpPr>
        <p:spPr>
          <a:xfrm>
            <a:off x="4876800" y="2037720"/>
            <a:ext cx="506932" cy="80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sz="4800" dirty="0">
                <a:solidFill>
                  <a:srgbClr val="E415FF"/>
                </a:solidFill>
                <a:sym typeface="Oswald"/>
              </a:rPr>
              <a:t>2</a:t>
            </a:r>
          </a:p>
        </p:txBody>
      </p:sp>
      <p:sp>
        <p:nvSpPr>
          <p:cNvPr id="53" name="Google Shape;307;p42">
            <a:extLst>
              <a:ext uri="{FF2B5EF4-FFF2-40B4-BE49-F238E27FC236}">
                <a16:creationId xmlns:a16="http://schemas.microsoft.com/office/drawing/2014/main" id="{956B597F-97A9-7DB2-9EF5-532E694AA89F}"/>
              </a:ext>
            </a:extLst>
          </p:cNvPr>
          <p:cNvSpPr txBox="1"/>
          <p:nvPr/>
        </p:nvSpPr>
        <p:spPr>
          <a:xfrm>
            <a:off x="5383731" y="2033872"/>
            <a:ext cx="4707799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b="1" dirty="0">
                <a:solidFill>
                  <a:srgbClr val="E415FF"/>
                </a:solidFill>
              </a:rPr>
              <a:t>HIGHLIGHT HIGH-POTENTIAL NEW CATEGORIES</a:t>
            </a:r>
            <a:endParaRPr lang="en-US" dirty="0">
              <a:solidFill>
                <a:srgbClr val="E415FF"/>
              </a:solidFill>
              <a:latin typeface=""/>
              <a:sym typeface="Oswald"/>
            </a:endParaRPr>
          </a:p>
        </p:txBody>
      </p:sp>
      <p:sp>
        <p:nvSpPr>
          <p:cNvPr id="54" name="Google Shape;307;p42">
            <a:extLst>
              <a:ext uri="{FF2B5EF4-FFF2-40B4-BE49-F238E27FC236}">
                <a16:creationId xmlns:a16="http://schemas.microsoft.com/office/drawing/2014/main" id="{0B6D019A-05CD-007F-4BD1-8134D78AEE48}"/>
              </a:ext>
            </a:extLst>
          </p:cNvPr>
          <p:cNvSpPr txBox="1"/>
          <p:nvPr/>
        </p:nvSpPr>
        <p:spPr>
          <a:xfrm>
            <a:off x="5383732" y="2297540"/>
            <a:ext cx="3933450" cy="40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Promote underrepresented but promising fields like </a:t>
            </a:r>
            <a:r>
              <a:rPr lang="en-IN" sz="1400" b="1" dirty="0">
                <a:solidFill>
                  <a:schemeClr val="bg1"/>
                </a:solidFill>
              </a:rPr>
              <a:t>Theatre, Art, and Documentary</a:t>
            </a:r>
            <a:r>
              <a:rPr lang="en-IN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5" name="Google Shape;307;p42">
            <a:extLst>
              <a:ext uri="{FF2B5EF4-FFF2-40B4-BE49-F238E27FC236}">
                <a16:creationId xmlns:a16="http://schemas.microsoft.com/office/drawing/2014/main" id="{E0CB98B2-DE63-6901-8350-9BAAC469265C}"/>
              </a:ext>
            </a:extLst>
          </p:cNvPr>
          <p:cNvSpPr txBox="1"/>
          <p:nvPr/>
        </p:nvSpPr>
        <p:spPr>
          <a:xfrm>
            <a:off x="4876800" y="2855424"/>
            <a:ext cx="506932" cy="80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sz="4800" dirty="0">
                <a:solidFill>
                  <a:srgbClr val="FC76CA"/>
                </a:solidFill>
                <a:sym typeface="Oswald"/>
              </a:rPr>
              <a:t>3</a:t>
            </a:r>
          </a:p>
        </p:txBody>
      </p:sp>
      <p:sp>
        <p:nvSpPr>
          <p:cNvPr id="56" name="Google Shape;307;p42">
            <a:extLst>
              <a:ext uri="{FF2B5EF4-FFF2-40B4-BE49-F238E27FC236}">
                <a16:creationId xmlns:a16="http://schemas.microsoft.com/office/drawing/2014/main" id="{6783A88F-685B-06A9-D104-9BF982E61CF5}"/>
              </a:ext>
            </a:extLst>
          </p:cNvPr>
          <p:cNvSpPr txBox="1"/>
          <p:nvPr/>
        </p:nvSpPr>
        <p:spPr>
          <a:xfrm>
            <a:off x="5383731" y="2851576"/>
            <a:ext cx="5107999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b="1" dirty="0">
                <a:solidFill>
                  <a:srgbClr val="FC76CA"/>
                </a:solidFill>
              </a:rPr>
              <a:t>CREATE GEO-TARGETED CAMPAIGN PROMOTIONS</a:t>
            </a:r>
            <a:endParaRPr lang="en-US" dirty="0">
              <a:solidFill>
                <a:srgbClr val="FC76CA"/>
              </a:solidFill>
              <a:latin typeface=""/>
              <a:sym typeface="Oswald"/>
            </a:endParaRPr>
          </a:p>
        </p:txBody>
      </p:sp>
      <p:sp>
        <p:nvSpPr>
          <p:cNvPr id="57" name="Google Shape;307;p42">
            <a:extLst>
              <a:ext uri="{FF2B5EF4-FFF2-40B4-BE49-F238E27FC236}">
                <a16:creationId xmlns:a16="http://schemas.microsoft.com/office/drawing/2014/main" id="{167AF0FF-B592-75B3-5EF4-54F5360D4149}"/>
              </a:ext>
            </a:extLst>
          </p:cNvPr>
          <p:cNvSpPr txBox="1"/>
          <p:nvPr/>
        </p:nvSpPr>
        <p:spPr>
          <a:xfrm>
            <a:off x="5383731" y="3181346"/>
            <a:ext cx="3283641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Promote campaigns from </a:t>
            </a:r>
            <a:r>
              <a:rPr lang="en-IN" sz="1400" b="1" dirty="0">
                <a:solidFill>
                  <a:schemeClr val="bg1"/>
                </a:solidFill>
              </a:rPr>
              <a:t>non-urban or underrepresented areas</a:t>
            </a:r>
            <a:r>
              <a:rPr lang="en-IN" sz="1400" dirty="0">
                <a:solidFill>
                  <a:schemeClr val="bg1"/>
                </a:solidFill>
              </a:rPr>
              <a:t> to widen reach.</a:t>
            </a:r>
          </a:p>
        </p:txBody>
      </p:sp>
      <p:sp>
        <p:nvSpPr>
          <p:cNvPr id="58" name="Google Shape;307;p42">
            <a:extLst>
              <a:ext uri="{FF2B5EF4-FFF2-40B4-BE49-F238E27FC236}">
                <a16:creationId xmlns:a16="http://schemas.microsoft.com/office/drawing/2014/main" id="{EF2C3A03-ACE9-DBD0-80F4-688D4FF5DB04}"/>
              </a:ext>
            </a:extLst>
          </p:cNvPr>
          <p:cNvSpPr txBox="1"/>
          <p:nvPr/>
        </p:nvSpPr>
        <p:spPr>
          <a:xfrm>
            <a:off x="4876799" y="3658464"/>
            <a:ext cx="506932" cy="80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sz="4800" dirty="0">
                <a:solidFill>
                  <a:srgbClr val="FF788D"/>
                </a:solidFill>
                <a:sym typeface="Oswald"/>
              </a:rPr>
              <a:t>4</a:t>
            </a:r>
          </a:p>
        </p:txBody>
      </p:sp>
      <p:sp>
        <p:nvSpPr>
          <p:cNvPr id="59" name="Google Shape;307;p42">
            <a:extLst>
              <a:ext uri="{FF2B5EF4-FFF2-40B4-BE49-F238E27FC236}">
                <a16:creationId xmlns:a16="http://schemas.microsoft.com/office/drawing/2014/main" id="{7A321165-8907-2D6E-55AB-04BCCDF0F121}"/>
              </a:ext>
            </a:extLst>
          </p:cNvPr>
          <p:cNvSpPr txBox="1"/>
          <p:nvPr/>
        </p:nvSpPr>
        <p:spPr>
          <a:xfrm>
            <a:off x="5383730" y="3654616"/>
            <a:ext cx="3933451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b="1" dirty="0">
                <a:solidFill>
                  <a:srgbClr val="FF788D"/>
                </a:solidFill>
              </a:rPr>
              <a:t>REWARD ENGAGED BACKERS</a:t>
            </a:r>
            <a:endParaRPr lang="en-US" dirty="0">
              <a:solidFill>
                <a:srgbClr val="FF788D"/>
              </a:solidFill>
              <a:latin typeface=""/>
              <a:sym typeface="Oswald"/>
            </a:endParaRPr>
          </a:p>
        </p:txBody>
      </p:sp>
      <p:sp>
        <p:nvSpPr>
          <p:cNvPr id="60" name="Google Shape;307;p42">
            <a:extLst>
              <a:ext uri="{FF2B5EF4-FFF2-40B4-BE49-F238E27FC236}">
                <a16:creationId xmlns:a16="http://schemas.microsoft.com/office/drawing/2014/main" id="{2F5127AC-1A72-2AD6-CFEA-37414A9EBC61}"/>
              </a:ext>
            </a:extLst>
          </p:cNvPr>
          <p:cNvSpPr txBox="1"/>
          <p:nvPr/>
        </p:nvSpPr>
        <p:spPr>
          <a:xfrm>
            <a:off x="5383730" y="3930142"/>
            <a:ext cx="3933450" cy="45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Provide badges, recognition, offers </a:t>
            </a:r>
          </a:p>
          <a:p>
            <a:r>
              <a:rPr lang="en-IN" sz="1400" dirty="0">
                <a:solidFill>
                  <a:schemeClr val="bg1"/>
                </a:solidFill>
              </a:rPr>
              <a:t>for </a:t>
            </a:r>
            <a:r>
              <a:rPr lang="en-IN" sz="1400" b="1" dirty="0">
                <a:solidFill>
                  <a:schemeClr val="bg1"/>
                </a:solidFill>
              </a:rPr>
              <a:t>long-term and high-activity users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61" name="Google Shape;307;p42">
            <a:extLst>
              <a:ext uri="{FF2B5EF4-FFF2-40B4-BE49-F238E27FC236}">
                <a16:creationId xmlns:a16="http://schemas.microsoft.com/office/drawing/2014/main" id="{1EE0A31E-2159-46AF-746E-4DD3B3AC7AE8}"/>
              </a:ext>
            </a:extLst>
          </p:cNvPr>
          <p:cNvSpPr txBox="1"/>
          <p:nvPr/>
        </p:nvSpPr>
        <p:spPr>
          <a:xfrm>
            <a:off x="4876799" y="4455401"/>
            <a:ext cx="506932" cy="80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sz="4800" dirty="0">
                <a:solidFill>
                  <a:srgbClr val="F45C22"/>
                </a:solidFill>
                <a:sym typeface="Oswald"/>
              </a:rPr>
              <a:t>5</a:t>
            </a:r>
          </a:p>
        </p:txBody>
      </p:sp>
      <p:sp>
        <p:nvSpPr>
          <p:cNvPr id="62" name="Google Shape;307;p42">
            <a:extLst>
              <a:ext uri="{FF2B5EF4-FFF2-40B4-BE49-F238E27FC236}">
                <a16:creationId xmlns:a16="http://schemas.microsoft.com/office/drawing/2014/main" id="{4F5AA736-A2B7-3A5F-18A2-7E3F0E841A3B}"/>
              </a:ext>
            </a:extLst>
          </p:cNvPr>
          <p:cNvSpPr txBox="1"/>
          <p:nvPr/>
        </p:nvSpPr>
        <p:spPr>
          <a:xfrm>
            <a:off x="5383730" y="4451553"/>
            <a:ext cx="4531235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b="1" dirty="0">
                <a:solidFill>
                  <a:srgbClr val="F45C22"/>
                </a:solidFill>
              </a:rPr>
              <a:t>LAUNCH MONTHLY CREATOR SPOTLIGHTS</a:t>
            </a:r>
            <a:endParaRPr lang="en-US" dirty="0">
              <a:solidFill>
                <a:srgbClr val="F45C22"/>
              </a:solidFill>
              <a:latin typeface=""/>
              <a:sym typeface="Oswald"/>
            </a:endParaRPr>
          </a:p>
        </p:txBody>
      </p:sp>
      <p:sp>
        <p:nvSpPr>
          <p:cNvPr id="63" name="Google Shape;307;p42">
            <a:extLst>
              <a:ext uri="{FF2B5EF4-FFF2-40B4-BE49-F238E27FC236}">
                <a16:creationId xmlns:a16="http://schemas.microsoft.com/office/drawing/2014/main" id="{BFC8E921-7AF2-0EC1-F3F3-DC3C850EA952}"/>
              </a:ext>
            </a:extLst>
          </p:cNvPr>
          <p:cNvSpPr txBox="1"/>
          <p:nvPr/>
        </p:nvSpPr>
        <p:spPr>
          <a:xfrm>
            <a:off x="5383730" y="4727079"/>
            <a:ext cx="3283641" cy="45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Feature upcoming talent or innovative ideas on the homepage and social media..</a:t>
            </a:r>
          </a:p>
        </p:txBody>
      </p:sp>
      <p:sp>
        <p:nvSpPr>
          <p:cNvPr id="64" name="Google Shape;307;p42">
            <a:extLst>
              <a:ext uri="{FF2B5EF4-FFF2-40B4-BE49-F238E27FC236}">
                <a16:creationId xmlns:a16="http://schemas.microsoft.com/office/drawing/2014/main" id="{181A29CC-A2E7-D4DA-8795-A7359B2065FE}"/>
              </a:ext>
            </a:extLst>
          </p:cNvPr>
          <p:cNvSpPr txBox="1"/>
          <p:nvPr/>
        </p:nvSpPr>
        <p:spPr>
          <a:xfrm>
            <a:off x="4876799" y="5225565"/>
            <a:ext cx="506932" cy="80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sz="4800" dirty="0">
                <a:solidFill>
                  <a:srgbClr val="E2EB8D"/>
                </a:solidFill>
                <a:sym typeface="Oswald"/>
              </a:rPr>
              <a:t>6</a:t>
            </a:r>
          </a:p>
        </p:txBody>
      </p:sp>
      <p:sp>
        <p:nvSpPr>
          <p:cNvPr id="65" name="Google Shape;307;p42">
            <a:extLst>
              <a:ext uri="{FF2B5EF4-FFF2-40B4-BE49-F238E27FC236}">
                <a16:creationId xmlns:a16="http://schemas.microsoft.com/office/drawing/2014/main" id="{41BE0308-2513-19D9-087B-4CC3113A7C5E}"/>
              </a:ext>
            </a:extLst>
          </p:cNvPr>
          <p:cNvSpPr txBox="1"/>
          <p:nvPr/>
        </p:nvSpPr>
        <p:spPr>
          <a:xfrm>
            <a:off x="5383730" y="5221717"/>
            <a:ext cx="4531235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b="1" dirty="0">
                <a:solidFill>
                  <a:srgbClr val="E2EB8D"/>
                </a:solidFill>
              </a:rPr>
              <a:t>ENHANCE CAMPAIGN DISCOVERY TOOLS</a:t>
            </a:r>
            <a:endParaRPr lang="en-US" dirty="0">
              <a:solidFill>
                <a:srgbClr val="E2EB8D"/>
              </a:solidFill>
              <a:latin typeface=""/>
              <a:sym typeface="Oswald"/>
            </a:endParaRPr>
          </a:p>
        </p:txBody>
      </p:sp>
      <p:sp>
        <p:nvSpPr>
          <p:cNvPr id="66" name="Google Shape;307;p42">
            <a:extLst>
              <a:ext uri="{FF2B5EF4-FFF2-40B4-BE49-F238E27FC236}">
                <a16:creationId xmlns:a16="http://schemas.microsoft.com/office/drawing/2014/main" id="{2411DB4E-4987-CED6-A452-C6366EEBBE6E}"/>
              </a:ext>
            </a:extLst>
          </p:cNvPr>
          <p:cNvSpPr txBox="1"/>
          <p:nvPr/>
        </p:nvSpPr>
        <p:spPr>
          <a:xfrm>
            <a:off x="5383730" y="5497243"/>
            <a:ext cx="3283641" cy="45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Use smart algorithms to </a:t>
            </a:r>
            <a:r>
              <a:rPr lang="en-IN" sz="1400" b="1" dirty="0">
                <a:solidFill>
                  <a:schemeClr val="bg1"/>
                </a:solidFill>
              </a:rPr>
              <a:t>match backers with projects they’re likely to support</a:t>
            </a:r>
            <a:r>
              <a:rPr lang="en-IN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9" name="Google Shape;307;p42">
            <a:extLst>
              <a:ext uri="{FF2B5EF4-FFF2-40B4-BE49-F238E27FC236}">
                <a16:creationId xmlns:a16="http://schemas.microsoft.com/office/drawing/2014/main" id="{C28B2E24-D6E7-A4C4-CAB3-C1C216A088CB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KEY RECOMMENDATIONS</a:t>
            </a:r>
          </a:p>
        </p:txBody>
      </p:sp>
      <p:sp>
        <p:nvSpPr>
          <p:cNvPr id="70" name="Google Shape;307;p42">
            <a:extLst>
              <a:ext uri="{FF2B5EF4-FFF2-40B4-BE49-F238E27FC236}">
                <a16:creationId xmlns:a16="http://schemas.microsoft.com/office/drawing/2014/main" id="{A46978E5-71EE-2778-6ADF-086A7801ECDD}"/>
              </a:ext>
            </a:extLst>
          </p:cNvPr>
          <p:cNvSpPr txBox="1"/>
          <p:nvPr/>
        </p:nvSpPr>
        <p:spPr>
          <a:xfrm>
            <a:off x="2676000" y="773737"/>
            <a:ext cx="6840000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FOR KICKSTARTER</a:t>
            </a:r>
          </a:p>
        </p:txBody>
      </p:sp>
    </p:spTree>
    <p:extLst>
      <p:ext uri="{BB962C8B-B14F-4D97-AF65-F5344CB8AC3E}">
        <p14:creationId xmlns:p14="http://schemas.microsoft.com/office/powerpoint/2010/main" val="1623096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9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0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3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4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1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1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9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0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3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4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7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8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1" dur="1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2" dur="1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5" dur="1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6" dur="1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9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0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35" grpId="0" animBg="1"/>
          <p:bldP spid="33" grpId="0" animBg="1"/>
          <p:bldP spid="39" grpId="0" animBg="1"/>
          <p:bldP spid="23" grpId="0" animBg="1"/>
          <p:bldP spid="21" grpId="0" animBg="1"/>
          <p:bldP spid="44" grpId="0"/>
          <p:bldP spid="50" grpId="0"/>
          <p:bldP spid="51" grpId="0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/>
          <p:bldP spid="59" grpId="0"/>
          <p:bldP spid="60" grpId="0"/>
          <p:bldP spid="61" grpId="0"/>
          <p:bldP spid="62" grpId="0"/>
          <p:bldP spid="63" grpId="0"/>
          <p:bldP spid="64" grpId="0"/>
          <p:bldP spid="65" grpId="0"/>
          <p:bldP spid="6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35" grpId="0" animBg="1"/>
          <p:bldP spid="33" grpId="0" animBg="1"/>
          <p:bldP spid="39" grpId="0" animBg="1"/>
          <p:bldP spid="23" grpId="0" animBg="1"/>
          <p:bldP spid="21" grpId="0" animBg="1"/>
          <p:bldP spid="44" grpId="0"/>
          <p:bldP spid="50" grpId="0"/>
          <p:bldP spid="51" grpId="0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/>
          <p:bldP spid="59" grpId="0"/>
          <p:bldP spid="60" grpId="0"/>
          <p:bldP spid="61" grpId="0"/>
          <p:bldP spid="62" grpId="0"/>
          <p:bldP spid="63" grpId="0"/>
          <p:bldP spid="64" grpId="0"/>
          <p:bldP spid="65" grpId="0"/>
          <p:bldP spid="66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F66C9090-23BC-294A-F032-F087173BC1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Google Shape;307;p42">
            <a:extLst>
              <a:ext uri="{FF2B5EF4-FFF2-40B4-BE49-F238E27FC236}">
                <a16:creationId xmlns:a16="http://schemas.microsoft.com/office/drawing/2014/main" id="{349DE3DF-5201-DAC9-FB99-5351B1B4244C}"/>
              </a:ext>
            </a:extLst>
          </p:cNvPr>
          <p:cNvSpPr txBox="1"/>
          <p:nvPr/>
        </p:nvSpPr>
        <p:spPr>
          <a:xfrm>
            <a:off x="3657301" y="459011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CHALLENGES FACED</a:t>
            </a:r>
          </a:p>
        </p:txBody>
      </p:sp>
      <p:sp>
        <p:nvSpPr>
          <p:cNvPr id="27" name="Google Shape;293;p42">
            <a:extLst>
              <a:ext uri="{FF2B5EF4-FFF2-40B4-BE49-F238E27FC236}">
                <a16:creationId xmlns:a16="http://schemas.microsoft.com/office/drawing/2014/main" id="{AA80AC50-11CD-7F2F-517C-89EE668A7692}"/>
              </a:ext>
            </a:extLst>
          </p:cNvPr>
          <p:cNvSpPr/>
          <p:nvPr/>
        </p:nvSpPr>
        <p:spPr>
          <a:xfrm>
            <a:off x="873816" y="1673799"/>
            <a:ext cx="548763" cy="5472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18CC81-5BF1-5470-1C62-B7737124466D}"/>
              </a:ext>
            </a:extLst>
          </p:cNvPr>
          <p:cNvSpPr txBox="1"/>
          <p:nvPr/>
        </p:nvSpPr>
        <p:spPr>
          <a:xfrm>
            <a:off x="1028539" y="1732472"/>
            <a:ext cx="239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>
                <a:solidFill>
                  <a:schemeClr val="bg1"/>
                </a:solidFill>
                <a:latin typeface="Oswald"/>
                <a:sym typeface="Oswald"/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9A5B27-4A0F-B25F-81CA-A109C6A7459F}"/>
              </a:ext>
            </a:extLst>
          </p:cNvPr>
          <p:cNvSpPr txBox="1"/>
          <p:nvPr/>
        </p:nvSpPr>
        <p:spPr>
          <a:xfrm>
            <a:off x="1566955" y="1780439"/>
            <a:ext cx="8635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INCONSISTENT DATA ENTRIES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Google Shape;293;p42">
            <a:extLst>
              <a:ext uri="{FF2B5EF4-FFF2-40B4-BE49-F238E27FC236}">
                <a16:creationId xmlns:a16="http://schemas.microsoft.com/office/drawing/2014/main" id="{FA18C6AC-B11D-6620-716D-7BFA7209FA10}"/>
              </a:ext>
            </a:extLst>
          </p:cNvPr>
          <p:cNvSpPr/>
          <p:nvPr/>
        </p:nvSpPr>
        <p:spPr>
          <a:xfrm>
            <a:off x="873815" y="2388947"/>
            <a:ext cx="548763" cy="5472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675A4C-8699-02F3-3440-C5AAB59E3A2D}"/>
              </a:ext>
            </a:extLst>
          </p:cNvPr>
          <p:cNvSpPr txBox="1"/>
          <p:nvPr/>
        </p:nvSpPr>
        <p:spPr>
          <a:xfrm>
            <a:off x="1028538" y="2447620"/>
            <a:ext cx="239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Oswald"/>
                <a:sym typeface="Oswald"/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896746-BAC5-E6F6-96F8-898D33B3CEB6}"/>
              </a:ext>
            </a:extLst>
          </p:cNvPr>
          <p:cNvSpPr txBox="1"/>
          <p:nvPr/>
        </p:nvSpPr>
        <p:spPr>
          <a:xfrm>
            <a:off x="1566955" y="2495587"/>
            <a:ext cx="9063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GOAL RANGE BINNING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Google Shape;293;p42">
            <a:extLst>
              <a:ext uri="{FF2B5EF4-FFF2-40B4-BE49-F238E27FC236}">
                <a16:creationId xmlns:a16="http://schemas.microsoft.com/office/drawing/2014/main" id="{BFFAD346-DB3B-340D-B719-FFA61967FBE2}"/>
              </a:ext>
            </a:extLst>
          </p:cNvPr>
          <p:cNvSpPr/>
          <p:nvPr/>
        </p:nvSpPr>
        <p:spPr>
          <a:xfrm>
            <a:off x="873815" y="3104095"/>
            <a:ext cx="547200" cy="5472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B91AC4-489F-8CBE-D71C-3A9DE26553DD}"/>
              </a:ext>
            </a:extLst>
          </p:cNvPr>
          <p:cNvSpPr txBox="1"/>
          <p:nvPr/>
        </p:nvSpPr>
        <p:spPr>
          <a:xfrm>
            <a:off x="1016363" y="3161543"/>
            <a:ext cx="259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Oswald"/>
                <a:sym typeface="Oswald"/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15095C-94F7-AEDF-B3B2-933AA61DAB72}"/>
              </a:ext>
            </a:extLst>
          </p:cNvPr>
          <p:cNvSpPr txBox="1"/>
          <p:nvPr/>
        </p:nvSpPr>
        <p:spPr>
          <a:xfrm>
            <a:off x="1563563" y="3225903"/>
            <a:ext cx="970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LARGE DATASET SIZE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Google Shape;293;p42">
            <a:extLst>
              <a:ext uri="{FF2B5EF4-FFF2-40B4-BE49-F238E27FC236}">
                <a16:creationId xmlns:a16="http://schemas.microsoft.com/office/drawing/2014/main" id="{8D553E32-CF26-92B5-D82F-43F5BFA13598}"/>
              </a:ext>
            </a:extLst>
          </p:cNvPr>
          <p:cNvSpPr/>
          <p:nvPr/>
        </p:nvSpPr>
        <p:spPr>
          <a:xfrm>
            <a:off x="873815" y="3824704"/>
            <a:ext cx="548763" cy="5472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FF24F6-57E9-6E7D-092F-77BDE1D98BC7}"/>
              </a:ext>
            </a:extLst>
          </p:cNvPr>
          <p:cNvSpPr txBox="1"/>
          <p:nvPr/>
        </p:nvSpPr>
        <p:spPr>
          <a:xfrm>
            <a:off x="1028538" y="3883377"/>
            <a:ext cx="239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Oswald"/>
                <a:sym typeface="Oswald"/>
              </a:rPr>
              <a:t>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7E6ABE-40ED-7AEE-7B26-06A98200B5A5}"/>
              </a:ext>
            </a:extLst>
          </p:cNvPr>
          <p:cNvSpPr txBox="1"/>
          <p:nvPr/>
        </p:nvSpPr>
        <p:spPr>
          <a:xfrm>
            <a:off x="1566954" y="3931344"/>
            <a:ext cx="8635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SYSTEM FAILURE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12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 animBg="1"/>
      <p:bldP spid="31" grpId="0"/>
      <p:bldP spid="32" grpId="0"/>
      <p:bldP spid="34" grpId="0" animBg="1"/>
      <p:bldP spid="36" grpId="0"/>
      <p:bldP spid="38" grpId="0"/>
      <p:bldP spid="40" grpId="0" animBg="1"/>
      <p:bldP spid="41" grpId="0"/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F66C9090-23BC-294A-F032-F087173BC1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Google Shape;307;p42">
            <a:extLst>
              <a:ext uri="{FF2B5EF4-FFF2-40B4-BE49-F238E27FC236}">
                <a16:creationId xmlns:a16="http://schemas.microsoft.com/office/drawing/2014/main" id="{2F9F4937-2031-9E65-6673-2CC10915C88A}"/>
              </a:ext>
            </a:extLst>
          </p:cNvPr>
          <p:cNvSpPr txBox="1"/>
          <p:nvPr/>
        </p:nvSpPr>
        <p:spPr>
          <a:xfrm>
            <a:off x="3657301" y="459011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EXCEL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D6CFA-32B4-1876-247A-8793960744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92"/>
          <a:stretch/>
        </p:blipFill>
        <p:spPr>
          <a:xfrm>
            <a:off x="1581459" y="1546880"/>
            <a:ext cx="9231085" cy="426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34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F66C9090-23BC-294A-F032-F087173BC1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Google Shape;307;p42">
            <a:extLst>
              <a:ext uri="{FF2B5EF4-FFF2-40B4-BE49-F238E27FC236}">
                <a16:creationId xmlns:a16="http://schemas.microsoft.com/office/drawing/2014/main" id="{2F9F4937-2031-9E65-6673-2CC10915C88A}"/>
              </a:ext>
            </a:extLst>
          </p:cNvPr>
          <p:cNvSpPr txBox="1"/>
          <p:nvPr/>
        </p:nvSpPr>
        <p:spPr>
          <a:xfrm>
            <a:off x="3657301" y="459011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POWERBI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FD595-1653-7055-C003-C5514F138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8" y="1788326"/>
            <a:ext cx="6008281" cy="3380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879BD-B61D-3DC5-5B58-9F6290393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343" y="1788326"/>
            <a:ext cx="5999313" cy="33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92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F66C9090-23BC-294A-F032-F087173BC1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Google Shape;307;p42">
            <a:extLst>
              <a:ext uri="{FF2B5EF4-FFF2-40B4-BE49-F238E27FC236}">
                <a16:creationId xmlns:a16="http://schemas.microsoft.com/office/drawing/2014/main" id="{2F9F4937-2031-9E65-6673-2CC10915C88A}"/>
              </a:ext>
            </a:extLst>
          </p:cNvPr>
          <p:cNvSpPr txBox="1"/>
          <p:nvPr/>
        </p:nvSpPr>
        <p:spPr>
          <a:xfrm>
            <a:off x="3657301" y="459011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TABLEAU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CEC7C-DE4C-E64E-D108-716A912564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" t="6128" r="-343" b="4279"/>
          <a:stretch/>
        </p:blipFill>
        <p:spPr>
          <a:xfrm>
            <a:off x="1787071" y="1337158"/>
            <a:ext cx="8617858" cy="482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34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16A6861-8A85-04DD-DC40-36E987180C10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Google Shape;307;p42">
            <a:extLst>
              <a:ext uri="{FF2B5EF4-FFF2-40B4-BE49-F238E27FC236}">
                <a16:creationId xmlns:a16="http://schemas.microsoft.com/office/drawing/2014/main" id="{2F9F4937-2031-9E65-6673-2CC10915C88A}"/>
              </a:ext>
            </a:extLst>
          </p:cNvPr>
          <p:cNvSpPr txBox="1"/>
          <p:nvPr/>
        </p:nvSpPr>
        <p:spPr>
          <a:xfrm>
            <a:off x="3657301" y="459011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SQL 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BC2CB-D7B1-C34D-E47D-10C4D8498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" y="1021027"/>
            <a:ext cx="4457700" cy="2854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8829F1-0BF8-CC13-BF72-43A49817C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" y="3889742"/>
            <a:ext cx="4457700" cy="28544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0A3B8C4-06F5-07EB-D005-6F4CEA999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3081" y="1021027"/>
            <a:ext cx="4149432" cy="28687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F19F01-9FE7-DFC5-A3B1-0CD09D2CA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3081" y="3919531"/>
            <a:ext cx="3559063" cy="27948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9ED356-2EDD-63BD-F158-A4A715E592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6472" y="2163954"/>
            <a:ext cx="3219565" cy="342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90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AEA4DF-C102-97E6-39BD-E59BAEF7B162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Google Shape;307;p42">
            <a:extLst>
              <a:ext uri="{FF2B5EF4-FFF2-40B4-BE49-F238E27FC236}">
                <a16:creationId xmlns:a16="http://schemas.microsoft.com/office/drawing/2014/main" id="{2F9F4937-2031-9E65-6673-2CC10915C88A}"/>
              </a:ext>
            </a:extLst>
          </p:cNvPr>
          <p:cNvSpPr txBox="1"/>
          <p:nvPr/>
        </p:nvSpPr>
        <p:spPr>
          <a:xfrm>
            <a:off x="3657301" y="459011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SQL QUERIES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61DD06-C113-A21B-77DB-67D03063E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06" y="1006475"/>
            <a:ext cx="3187436" cy="2746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988192-6FEF-1091-6D08-427AA33A4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99" y="3806104"/>
            <a:ext cx="3205543" cy="2980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AFDE56-6906-80B5-4F9B-C9EDDD05B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906" y="1006475"/>
            <a:ext cx="3947831" cy="2746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35272F-3071-6C36-907D-74B424E0E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0906" y="3806104"/>
            <a:ext cx="4408591" cy="2980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06763A-D5BD-CF98-AC16-B2560D75FD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2361" y="1696243"/>
            <a:ext cx="4127771" cy="34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77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F66C9090-23BC-294A-F032-F087173BC1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Google Shape;307;p42">
            <a:extLst>
              <a:ext uri="{FF2B5EF4-FFF2-40B4-BE49-F238E27FC236}">
                <a16:creationId xmlns:a16="http://schemas.microsoft.com/office/drawing/2014/main" id="{C28B2E24-D6E7-A4C4-CAB3-C1C216A088CB}"/>
              </a:ext>
            </a:extLst>
          </p:cNvPr>
          <p:cNvSpPr txBox="1"/>
          <p:nvPr/>
        </p:nvSpPr>
        <p:spPr>
          <a:xfrm>
            <a:off x="3657301" y="459011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CONCLUSIONS</a:t>
            </a:r>
          </a:p>
        </p:txBody>
      </p:sp>
      <p:sp>
        <p:nvSpPr>
          <p:cNvPr id="4" name="Google Shape;293;p42">
            <a:extLst>
              <a:ext uri="{FF2B5EF4-FFF2-40B4-BE49-F238E27FC236}">
                <a16:creationId xmlns:a16="http://schemas.microsoft.com/office/drawing/2014/main" id="{F682EC91-334C-ECC2-2FC2-5E8DCA1AAF7B}"/>
              </a:ext>
            </a:extLst>
          </p:cNvPr>
          <p:cNvSpPr/>
          <p:nvPr/>
        </p:nvSpPr>
        <p:spPr>
          <a:xfrm>
            <a:off x="873816" y="1673799"/>
            <a:ext cx="548763" cy="5472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71368-C794-7707-6318-96FA53EC56B8}"/>
              </a:ext>
            </a:extLst>
          </p:cNvPr>
          <p:cNvSpPr txBox="1"/>
          <p:nvPr/>
        </p:nvSpPr>
        <p:spPr>
          <a:xfrm>
            <a:off x="1028539" y="1732472"/>
            <a:ext cx="239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>
                <a:solidFill>
                  <a:schemeClr val="bg1"/>
                </a:solidFill>
                <a:latin typeface="Oswald"/>
                <a:sym typeface="Oswald"/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FCA75-56FF-42F9-65E4-E377CC43F7E2}"/>
              </a:ext>
            </a:extLst>
          </p:cNvPr>
          <p:cNvSpPr txBox="1"/>
          <p:nvPr/>
        </p:nvSpPr>
        <p:spPr>
          <a:xfrm>
            <a:off x="1566955" y="1780439"/>
            <a:ext cx="8635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REALISTIC TARGETS ARE THE KEY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Google Shape;293;p42">
            <a:extLst>
              <a:ext uri="{FF2B5EF4-FFF2-40B4-BE49-F238E27FC236}">
                <a16:creationId xmlns:a16="http://schemas.microsoft.com/office/drawing/2014/main" id="{4A76824A-31E0-DA14-BB52-1A887A3C6D0F}"/>
              </a:ext>
            </a:extLst>
          </p:cNvPr>
          <p:cNvSpPr/>
          <p:nvPr/>
        </p:nvSpPr>
        <p:spPr>
          <a:xfrm>
            <a:off x="873815" y="2388947"/>
            <a:ext cx="548763" cy="5472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63C6E6-D325-FDEF-3CBF-1A17520763C0}"/>
              </a:ext>
            </a:extLst>
          </p:cNvPr>
          <p:cNvSpPr txBox="1"/>
          <p:nvPr/>
        </p:nvSpPr>
        <p:spPr>
          <a:xfrm>
            <a:off x="1028538" y="2447620"/>
            <a:ext cx="239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Oswald"/>
                <a:sym typeface="Oswald"/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4115F-1225-E76C-3D31-6F27D93E3E49}"/>
              </a:ext>
            </a:extLst>
          </p:cNvPr>
          <p:cNvSpPr txBox="1"/>
          <p:nvPr/>
        </p:nvSpPr>
        <p:spPr>
          <a:xfrm>
            <a:off x="1566955" y="2495587"/>
            <a:ext cx="9063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DURATION IMPACTS 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Google Shape;293;p42">
            <a:extLst>
              <a:ext uri="{FF2B5EF4-FFF2-40B4-BE49-F238E27FC236}">
                <a16:creationId xmlns:a16="http://schemas.microsoft.com/office/drawing/2014/main" id="{6CEDFA68-5AD9-326A-2D25-726671415395}"/>
              </a:ext>
            </a:extLst>
          </p:cNvPr>
          <p:cNvSpPr/>
          <p:nvPr/>
        </p:nvSpPr>
        <p:spPr>
          <a:xfrm>
            <a:off x="873815" y="3104095"/>
            <a:ext cx="547200" cy="5472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AF6194-311F-AED2-69BA-560A0545BFD9}"/>
              </a:ext>
            </a:extLst>
          </p:cNvPr>
          <p:cNvSpPr txBox="1"/>
          <p:nvPr/>
        </p:nvSpPr>
        <p:spPr>
          <a:xfrm>
            <a:off x="1016363" y="3161543"/>
            <a:ext cx="259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Oswald"/>
                <a:sym typeface="Oswald"/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AAC551-764A-B495-0521-0D4DC5DF220B}"/>
              </a:ext>
            </a:extLst>
          </p:cNvPr>
          <p:cNvSpPr txBox="1"/>
          <p:nvPr/>
        </p:nvSpPr>
        <p:spPr>
          <a:xfrm>
            <a:off x="1563563" y="3225903"/>
            <a:ext cx="970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LAUNCHING AT A RIGHT TIME MAXIMIZES THE CHANCES OF SUCCESS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Google Shape;293;p42">
            <a:extLst>
              <a:ext uri="{FF2B5EF4-FFF2-40B4-BE49-F238E27FC236}">
                <a16:creationId xmlns:a16="http://schemas.microsoft.com/office/drawing/2014/main" id="{3EB68584-EEBC-BD88-E2D0-E92AA22EDF5B}"/>
              </a:ext>
            </a:extLst>
          </p:cNvPr>
          <p:cNvSpPr/>
          <p:nvPr/>
        </p:nvSpPr>
        <p:spPr>
          <a:xfrm>
            <a:off x="873815" y="3824704"/>
            <a:ext cx="548763" cy="5472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FC0BD-F38F-45DA-99AD-FD4E6FB2B8AE}"/>
              </a:ext>
            </a:extLst>
          </p:cNvPr>
          <p:cNvSpPr txBox="1"/>
          <p:nvPr/>
        </p:nvSpPr>
        <p:spPr>
          <a:xfrm>
            <a:off x="1028538" y="3883377"/>
            <a:ext cx="239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Oswald"/>
                <a:sym typeface="Oswald"/>
              </a:rPr>
              <a:t>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EFCB6-E53B-656C-0B60-03931DB9B4E1}"/>
              </a:ext>
            </a:extLst>
          </p:cNvPr>
          <p:cNvSpPr txBox="1"/>
          <p:nvPr/>
        </p:nvSpPr>
        <p:spPr>
          <a:xfrm>
            <a:off x="1566954" y="3931344"/>
            <a:ext cx="8635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WITH PROPER MARKETING AND GLOBAL EXPANSION WE CAN CATER MORE NO. OF USERS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F47EB-28EC-BAEC-B8EB-FF04A96B4DD1}"/>
              </a:ext>
            </a:extLst>
          </p:cNvPr>
          <p:cNvSpPr txBox="1">
            <a:spLocks/>
          </p:cNvSpPr>
          <p:nvPr/>
        </p:nvSpPr>
        <p:spPr>
          <a:xfrm>
            <a:off x="977590" y="8069897"/>
            <a:ext cx="10236819" cy="150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solidFill>
                  <a:schemeClr val="bg1"/>
                </a:solidFill>
                <a:latin typeface="Montserrat ExtraBold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74455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A07DD223-8244-0C11-A34C-9961F797AA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0395FE4B-A3AB-49F0-01E6-449D113B43D9}"/>
              </a:ext>
            </a:extLst>
          </p:cNvPr>
          <p:cNvSpPr txBox="1">
            <a:spLocks/>
          </p:cNvSpPr>
          <p:nvPr/>
        </p:nvSpPr>
        <p:spPr>
          <a:xfrm>
            <a:off x="977590" y="2674937"/>
            <a:ext cx="10236819" cy="150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solidFill>
                  <a:schemeClr val="bg1"/>
                </a:solidFill>
                <a:latin typeface="Montserrat ExtraBold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4263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C8078EE5-EAFB-0402-BB5D-92589F33E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69EDEF-5C14-3F51-638D-797AE36CAC37}"/>
              </a:ext>
            </a:extLst>
          </p:cNvPr>
          <p:cNvCxnSpPr>
            <a:cxnSpLocks/>
          </p:cNvCxnSpPr>
          <p:nvPr/>
        </p:nvCxnSpPr>
        <p:spPr>
          <a:xfrm>
            <a:off x="3685265" y="1162373"/>
            <a:ext cx="4821471" cy="0"/>
          </a:xfrm>
          <a:prstGeom prst="line">
            <a:avLst/>
          </a:prstGeom>
          <a:ln w="34925">
            <a:gradFill flip="none" rotWithShape="1">
              <a:gsLst>
                <a:gs pos="82000">
                  <a:srgbClr val="3C0F6F"/>
                </a:gs>
                <a:gs pos="100000">
                  <a:srgbClr val="1C064B"/>
                </a:gs>
                <a:gs pos="0">
                  <a:srgbClr val="BB35FD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Google Shape;307;p42">
            <a:extLst>
              <a:ext uri="{FF2B5EF4-FFF2-40B4-BE49-F238E27FC236}">
                <a16:creationId xmlns:a16="http://schemas.microsoft.com/office/drawing/2014/main" id="{A433FE2D-4EEC-E668-EDA2-78D6EC8D57F8}"/>
              </a:ext>
            </a:extLst>
          </p:cNvPr>
          <p:cNvSpPr txBox="1"/>
          <p:nvPr/>
        </p:nvSpPr>
        <p:spPr>
          <a:xfrm>
            <a:off x="3657302" y="481531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DATA OVERVIEW</a:t>
            </a:r>
            <a:endParaRPr dirty="0">
              <a:sym typeface="Oswald"/>
            </a:endParaRPr>
          </a:p>
        </p:txBody>
      </p:sp>
      <p:sp>
        <p:nvSpPr>
          <p:cNvPr id="84" name="Google Shape;293;p42">
            <a:extLst>
              <a:ext uri="{FF2B5EF4-FFF2-40B4-BE49-F238E27FC236}">
                <a16:creationId xmlns:a16="http://schemas.microsoft.com/office/drawing/2014/main" id="{5F5EE832-5DBF-2667-28EE-5516E8A3BB9E}"/>
              </a:ext>
            </a:extLst>
          </p:cNvPr>
          <p:cNvSpPr/>
          <p:nvPr/>
        </p:nvSpPr>
        <p:spPr>
          <a:xfrm>
            <a:off x="873816" y="1673799"/>
            <a:ext cx="548763" cy="5472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26F9C4-00EE-F15F-0294-F3D1FEE44664}"/>
              </a:ext>
            </a:extLst>
          </p:cNvPr>
          <p:cNvSpPr txBox="1"/>
          <p:nvPr/>
        </p:nvSpPr>
        <p:spPr>
          <a:xfrm>
            <a:off x="1028539" y="1732472"/>
            <a:ext cx="239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>
                <a:solidFill>
                  <a:schemeClr val="bg1"/>
                </a:solidFill>
                <a:latin typeface="Oswald"/>
                <a:sym typeface="Oswald"/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4845FBA-4728-33D2-BCC9-1302EFDFF2DD}"/>
              </a:ext>
            </a:extLst>
          </p:cNvPr>
          <p:cNvSpPr txBox="1"/>
          <p:nvPr/>
        </p:nvSpPr>
        <p:spPr>
          <a:xfrm>
            <a:off x="1566955" y="1780439"/>
            <a:ext cx="8635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THE DATASET COVERS KICKSTARTER PROJECTS ACROSS MULTIPLE YEARS.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Google Shape;293;p42">
            <a:extLst>
              <a:ext uri="{FF2B5EF4-FFF2-40B4-BE49-F238E27FC236}">
                <a16:creationId xmlns:a16="http://schemas.microsoft.com/office/drawing/2014/main" id="{CD37DD3C-3B65-0D00-5C1F-AFDE92DEEECA}"/>
              </a:ext>
            </a:extLst>
          </p:cNvPr>
          <p:cNvSpPr/>
          <p:nvPr/>
        </p:nvSpPr>
        <p:spPr>
          <a:xfrm>
            <a:off x="873815" y="2388947"/>
            <a:ext cx="548763" cy="5472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4043FF-0C16-279D-64A1-047A7E09FEE3}"/>
              </a:ext>
            </a:extLst>
          </p:cNvPr>
          <p:cNvSpPr txBox="1"/>
          <p:nvPr/>
        </p:nvSpPr>
        <p:spPr>
          <a:xfrm>
            <a:off x="1028538" y="2447620"/>
            <a:ext cx="239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Oswald"/>
                <a:sym typeface="Oswald"/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0DB1ECB-3979-482C-3AB4-22D3C3A2FA01}"/>
              </a:ext>
            </a:extLst>
          </p:cNvPr>
          <p:cNvSpPr txBox="1"/>
          <p:nvPr/>
        </p:nvSpPr>
        <p:spPr>
          <a:xfrm>
            <a:off x="1566955" y="2495587"/>
            <a:ext cx="9063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DETAILS ON FUNDING GOAL, AMOUNT RAISED, DURATION, AND OUTCOME.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8" name="Google Shape;293;p42">
            <a:extLst>
              <a:ext uri="{FF2B5EF4-FFF2-40B4-BE49-F238E27FC236}">
                <a16:creationId xmlns:a16="http://schemas.microsoft.com/office/drawing/2014/main" id="{86494D7A-96A1-F172-73CE-B6B9445F4AE9}"/>
              </a:ext>
            </a:extLst>
          </p:cNvPr>
          <p:cNvSpPr/>
          <p:nvPr/>
        </p:nvSpPr>
        <p:spPr>
          <a:xfrm>
            <a:off x="873815" y="3104095"/>
            <a:ext cx="547200" cy="5472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4600A68-0570-A77B-BEE3-DE548B91AB8D}"/>
              </a:ext>
            </a:extLst>
          </p:cNvPr>
          <p:cNvSpPr txBox="1"/>
          <p:nvPr/>
        </p:nvSpPr>
        <p:spPr>
          <a:xfrm>
            <a:off x="1016363" y="3161543"/>
            <a:ext cx="259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Oswald"/>
                <a:sym typeface="Oswald"/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DD09E90-F05C-3CAB-7A1C-02A3510E6723}"/>
              </a:ext>
            </a:extLst>
          </p:cNvPr>
          <p:cNvSpPr txBox="1"/>
          <p:nvPr/>
        </p:nvSpPr>
        <p:spPr>
          <a:xfrm>
            <a:off x="1563563" y="3225903"/>
            <a:ext cx="970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DATES WERE ORIGINALLY IN EPOCH FORMAT AND CONVERTED TO STANDARD CALENDAR FORMAT.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2" name="Google Shape;293;p42">
            <a:extLst>
              <a:ext uri="{FF2B5EF4-FFF2-40B4-BE49-F238E27FC236}">
                <a16:creationId xmlns:a16="http://schemas.microsoft.com/office/drawing/2014/main" id="{C52013C8-AC49-58DB-1D49-85FDD9584D40}"/>
              </a:ext>
            </a:extLst>
          </p:cNvPr>
          <p:cNvSpPr/>
          <p:nvPr/>
        </p:nvSpPr>
        <p:spPr>
          <a:xfrm>
            <a:off x="873815" y="3824704"/>
            <a:ext cx="548763" cy="5472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C64106F-B44A-3584-B786-D75427CA0478}"/>
              </a:ext>
            </a:extLst>
          </p:cNvPr>
          <p:cNvSpPr txBox="1"/>
          <p:nvPr/>
        </p:nvSpPr>
        <p:spPr>
          <a:xfrm>
            <a:off x="1028538" y="3883377"/>
            <a:ext cx="239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Oswald"/>
                <a:sym typeface="Oswald"/>
              </a:rPr>
              <a:t>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D44609A-795A-6595-1338-582BE896AD3F}"/>
              </a:ext>
            </a:extLst>
          </p:cNvPr>
          <p:cNvSpPr txBox="1"/>
          <p:nvPr/>
        </p:nvSpPr>
        <p:spPr>
          <a:xfrm>
            <a:off x="1566954" y="3931344"/>
            <a:ext cx="8635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ENGAGEMENT DATA, SUCH AS NUMBER OF BACKERS, IS AVAILABLE.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6" name="Google Shape;293;p42">
            <a:extLst>
              <a:ext uri="{FF2B5EF4-FFF2-40B4-BE49-F238E27FC236}">
                <a16:creationId xmlns:a16="http://schemas.microsoft.com/office/drawing/2014/main" id="{7D4590E8-5B86-C2E4-9C9E-21F1CAF0325B}"/>
              </a:ext>
            </a:extLst>
          </p:cNvPr>
          <p:cNvSpPr/>
          <p:nvPr/>
        </p:nvSpPr>
        <p:spPr>
          <a:xfrm>
            <a:off x="871909" y="4542638"/>
            <a:ext cx="548763" cy="5472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13F9870-DCA1-949E-AFD8-ED769814DCC9}"/>
              </a:ext>
            </a:extLst>
          </p:cNvPr>
          <p:cNvSpPr txBox="1"/>
          <p:nvPr/>
        </p:nvSpPr>
        <p:spPr>
          <a:xfrm>
            <a:off x="1026632" y="4601311"/>
            <a:ext cx="239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Oswald"/>
                <a:sym typeface="Oswald"/>
              </a:rPr>
              <a:t>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98F3DAD-355A-6B34-9937-90AE322733DB}"/>
              </a:ext>
            </a:extLst>
          </p:cNvPr>
          <p:cNvSpPr txBox="1"/>
          <p:nvPr/>
        </p:nvSpPr>
        <p:spPr>
          <a:xfrm>
            <a:off x="1565049" y="4649278"/>
            <a:ext cx="863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ALL FINANCIAL VALUES WERE CONVERTED TO USD USING A STATIC EXCHANGE RATE.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0" name="Google Shape;293;p42">
            <a:extLst>
              <a:ext uri="{FF2B5EF4-FFF2-40B4-BE49-F238E27FC236}">
                <a16:creationId xmlns:a16="http://schemas.microsoft.com/office/drawing/2014/main" id="{9E92052C-65B3-D5F7-43B7-75656844F26C}"/>
              </a:ext>
            </a:extLst>
          </p:cNvPr>
          <p:cNvSpPr/>
          <p:nvPr/>
        </p:nvSpPr>
        <p:spPr>
          <a:xfrm>
            <a:off x="871908" y="5256256"/>
            <a:ext cx="548763" cy="547200"/>
          </a:xfrm>
          <a:prstGeom prst="ellipse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B5901D8-D68B-31BB-FB1D-4AD3D9D1380C}"/>
              </a:ext>
            </a:extLst>
          </p:cNvPr>
          <p:cNvSpPr txBox="1"/>
          <p:nvPr/>
        </p:nvSpPr>
        <p:spPr>
          <a:xfrm>
            <a:off x="1026631" y="5314929"/>
            <a:ext cx="239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Oswald"/>
                <a:sym typeface="Oswald"/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57380E2-0B69-4F75-B72D-950C673F88AE}"/>
              </a:ext>
            </a:extLst>
          </p:cNvPr>
          <p:cNvSpPr txBox="1"/>
          <p:nvPr/>
        </p:nvSpPr>
        <p:spPr>
          <a:xfrm>
            <a:off x="1565048" y="5362896"/>
            <a:ext cx="863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THE DATA REQUIRED CLEANING AND NORMALIZATION TO HANDLE MISSING VALUES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07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84" grpId="0" animBg="1"/>
      <p:bldP spid="87" grpId="0"/>
      <p:bldP spid="91" grpId="0"/>
      <p:bldP spid="94" grpId="0" animBg="1"/>
      <p:bldP spid="95" grpId="0"/>
      <p:bldP spid="96" grpId="0"/>
      <p:bldP spid="98" grpId="0" animBg="1"/>
      <p:bldP spid="99" grpId="0"/>
      <p:bldP spid="100" grpId="0"/>
      <p:bldP spid="102" grpId="0" animBg="1"/>
      <p:bldP spid="103" grpId="0"/>
      <p:bldP spid="104" grpId="0"/>
      <p:bldP spid="106" grpId="0" animBg="1"/>
      <p:bldP spid="107" grpId="0"/>
      <p:bldP spid="108" grpId="0"/>
      <p:bldP spid="110" grpId="0" animBg="1"/>
      <p:bldP spid="111" grpId="0"/>
      <p:bldP spid="1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908D2DF-7817-128D-97FD-3988091448AA}"/>
              </a:ext>
            </a:extLst>
          </p:cNvPr>
          <p:cNvSpPr/>
          <p:nvPr/>
        </p:nvSpPr>
        <p:spPr>
          <a:xfrm>
            <a:off x="589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7DDACB-A115-A4B3-13A1-BBDA16C5ED1F}"/>
              </a:ext>
            </a:extLst>
          </p:cNvPr>
          <p:cNvCxnSpPr>
            <a:cxnSpLocks/>
            <a:stCxn id="26" idx="4"/>
          </p:cNvCxnSpPr>
          <p:nvPr/>
        </p:nvCxnSpPr>
        <p:spPr>
          <a:xfrm>
            <a:off x="7443208" y="3307105"/>
            <a:ext cx="0" cy="590400"/>
          </a:xfrm>
          <a:prstGeom prst="lin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algn="bl" rotWithShape="0">
              <a:schemeClr val="accent1">
                <a:alpha val="57000"/>
              </a:schemeClr>
            </a:outerShdw>
          </a:effec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69EDEF-5C14-3F51-638D-797AE36CAC37}"/>
              </a:ext>
            </a:extLst>
          </p:cNvPr>
          <p:cNvCxnSpPr>
            <a:cxnSpLocks/>
          </p:cNvCxnSpPr>
          <p:nvPr/>
        </p:nvCxnSpPr>
        <p:spPr>
          <a:xfrm>
            <a:off x="3685265" y="1162373"/>
            <a:ext cx="4821471" cy="0"/>
          </a:xfrm>
          <a:prstGeom prst="line">
            <a:avLst/>
          </a:prstGeom>
          <a:ln w="34925">
            <a:gradFill flip="none" rotWithShape="1">
              <a:gsLst>
                <a:gs pos="82000">
                  <a:srgbClr val="3C0F6F"/>
                </a:gs>
                <a:gs pos="100000">
                  <a:srgbClr val="1C064B"/>
                </a:gs>
                <a:gs pos="0">
                  <a:srgbClr val="BB35FD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Google Shape;294;p42">
            <a:extLst>
              <a:ext uri="{FF2B5EF4-FFF2-40B4-BE49-F238E27FC236}">
                <a16:creationId xmlns:a16="http://schemas.microsoft.com/office/drawing/2014/main" id="{AB69B2CF-84C1-0D3C-28EB-ADC45088CEDF}"/>
              </a:ext>
            </a:extLst>
          </p:cNvPr>
          <p:cNvSpPr txBox="1"/>
          <p:nvPr/>
        </p:nvSpPr>
        <p:spPr>
          <a:xfrm>
            <a:off x="1305368" y="2251933"/>
            <a:ext cx="2917572" cy="6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Total Projects</a:t>
            </a:r>
            <a:endParaRPr sz="22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296;p42">
            <a:extLst>
              <a:ext uri="{FF2B5EF4-FFF2-40B4-BE49-F238E27FC236}">
                <a16:creationId xmlns:a16="http://schemas.microsoft.com/office/drawing/2014/main" id="{469EBA0E-D7D4-71E4-C46A-CACEC2BA5079}"/>
              </a:ext>
            </a:extLst>
          </p:cNvPr>
          <p:cNvSpPr txBox="1"/>
          <p:nvPr/>
        </p:nvSpPr>
        <p:spPr>
          <a:xfrm>
            <a:off x="8080512" y="2264747"/>
            <a:ext cx="2461523" cy="6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Total Locations</a:t>
            </a:r>
            <a:endParaRPr sz="22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Google Shape;298;p42">
            <a:extLst>
              <a:ext uri="{FF2B5EF4-FFF2-40B4-BE49-F238E27FC236}">
                <a16:creationId xmlns:a16="http://schemas.microsoft.com/office/drawing/2014/main" id="{B64790AF-9B21-E7D7-2E64-CB0517DD5550}"/>
              </a:ext>
            </a:extLst>
          </p:cNvPr>
          <p:cNvSpPr txBox="1"/>
          <p:nvPr/>
        </p:nvSpPr>
        <p:spPr>
          <a:xfrm>
            <a:off x="773772" y="4103714"/>
            <a:ext cx="2649777" cy="6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Total Categories</a:t>
            </a:r>
            <a:endParaRPr sz="22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Google Shape;300;p42">
            <a:extLst>
              <a:ext uri="{FF2B5EF4-FFF2-40B4-BE49-F238E27FC236}">
                <a16:creationId xmlns:a16="http://schemas.microsoft.com/office/drawing/2014/main" id="{6E332AC5-4160-7568-68C5-120AE2C03347}"/>
              </a:ext>
            </a:extLst>
          </p:cNvPr>
          <p:cNvSpPr txBox="1"/>
          <p:nvPr/>
        </p:nvSpPr>
        <p:spPr>
          <a:xfrm>
            <a:off x="8938195" y="4118796"/>
            <a:ext cx="2573330" cy="6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Total  Creators</a:t>
            </a:r>
            <a:endParaRPr sz="22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2" name="Google Shape;301;p42">
            <a:extLst>
              <a:ext uri="{FF2B5EF4-FFF2-40B4-BE49-F238E27FC236}">
                <a16:creationId xmlns:a16="http://schemas.microsoft.com/office/drawing/2014/main" id="{3F61456D-1424-4409-4E94-591FF0F5584B}"/>
              </a:ext>
            </a:extLst>
          </p:cNvPr>
          <p:cNvCxnSpPr>
            <a:cxnSpLocks/>
            <a:stCxn id="32" idx="6"/>
            <a:endCxn id="26" idx="2"/>
          </p:cNvCxnSpPr>
          <p:nvPr/>
        </p:nvCxnSpPr>
        <p:spPr>
          <a:xfrm>
            <a:off x="5206247" y="2979245"/>
            <a:ext cx="190914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algn="bl" rotWithShape="0">
              <a:schemeClr val="accent1">
                <a:alpha val="57000"/>
              </a:schemeClr>
            </a:outerShdw>
          </a:effectLst>
        </p:spPr>
      </p:cxnSp>
      <p:cxnSp>
        <p:nvCxnSpPr>
          <p:cNvPr id="13" name="Google Shape;302;p42">
            <a:extLst>
              <a:ext uri="{FF2B5EF4-FFF2-40B4-BE49-F238E27FC236}">
                <a16:creationId xmlns:a16="http://schemas.microsoft.com/office/drawing/2014/main" id="{C8C872BA-DF0F-DCF9-4419-1A7B66E294B9}"/>
              </a:ext>
            </a:extLst>
          </p:cNvPr>
          <p:cNvCxnSpPr>
            <a:stCxn id="29" idx="6"/>
            <a:endCxn id="23" idx="2"/>
          </p:cNvCxnSpPr>
          <p:nvPr/>
        </p:nvCxnSpPr>
        <p:spPr>
          <a:xfrm>
            <a:off x="4149590" y="4810957"/>
            <a:ext cx="3859511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algn="bl" rotWithShape="0">
              <a:schemeClr val="accent1">
                <a:alpha val="57000"/>
              </a:schemeClr>
            </a:outerShdw>
          </a:effectLst>
        </p:spPr>
      </p:cxnSp>
      <p:sp>
        <p:nvSpPr>
          <p:cNvPr id="14" name="Google Shape;304;p42">
            <a:extLst>
              <a:ext uri="{FF2B5EF4-FFF2-40B4-BE49-F238E27FC236}">
                <a16:creationId xmlns:a16="http://schemas.microsoft.com/office/drawing/2014/main" id="{A76C9D5E-4CC7-4F17-AA34-C460915A3899}"/>
              </a:ext>
            </a:extLst>
          </p:cNvPr>
          <p:cNvSpPr txBox="1"/>
          <p:nvPr/>
        </p:nvSpPr>
        <p:spPr>
          <a:xfrm>
            <a:off x="8924450" y="4850508"/>
            <a:ext cx="1617586" cy="57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Oswald"/>
                <a:sym typeface="Oswald"/>
              </a:rPr>
              <a:t>303.3K</a:t>
            </a:r>
            <a:endParaRPr sz="3600" b="1" dirty="0">
              <a:solidFill>
                <a:schemeClr val="lt1"/>
              </a:solidFill>
              <a:latin typeface="Oswald"/>
              <a:sym typeface="Oswald"/>
            </a:endParaRPr>
          </a:p>
        </p:txBody>
      </p:sp>
      <p:sp>
        <p:nvSpPr>
          <p:cNvPr id="15" name="Google Shape;305;p42">
            <a:extLst>
              <a:ext uri="{FF2B5EF4-FFF2-40B4-BE49-F238E27FC236}">
                <a16:creationId xmlns:a16="http://schemas.microsoft.com/office/drawing/2014/main" id="{52F661CC-30FC-2234-7AF8-5184401EA08E}"/>
              </a:ext>
            </a:extLst>
          </p:cNvPr>
          <p:cNvSpPr txBox="1"/>
          <p:nvPr/>
        </p:nvSpPr>
        <p:spPr>
          <a:xfrm>
            <a:off x="8072939" y="3019026"/>
            <a:ext cx="1935047" cy="57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Oswald"/>
                <a:sym typeface="Oswald"/>
              </a:rPr>
              <a:t>22.02K</a:t>
            </a:r>
            <a:endParaRPr sz="3600" b="1" dirty="0">
              <a:solidFill>
                <a:schemeClr val="lt1"/>
              </a:solidFill>
              <a:latin typeface="Oswald"/>
              <a:sym typeface="Oswald"/>
            </a:endParaRPr>
          </a:p>
        </p:txBody>
      </p:sp>
      <p:sp>
        <p:nvSpPr>
          <p:cNvPr id="16" name="Google Shape;306;p42">
            <a:extLst>
              <a:ext uri="{FF2B5EF4-FFF2-40B4-BE49-F238E27FC236}">
                <a16:creationId xmlns:a16="http://schemas.microsoft.com/office/drawing/2014/main" id="{525B5124-47FF-A1B1-14F4-F130739B4FBF}"/>
              </a:ext>
            </a:extLst>
          </p:cNvPr>
          <p:cNvSpPr txBox="1"/>
          <p:nvPr/>
        </p:nvSpPr>
        <p:spPr>
          <a:xfrm>
            <a:off x="2251830" y="3025850"/>
            <a:ext cx="1996867" cy="57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365.9K</a:t>
            </a:r>
            <a:endParaRPr sz="36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307;p42">
            <a:extLst>
              <a:ext uri="{FF2B5EF4-FFF2-40B4-BE49-F238E27FC236}">
                <a16:creationId xmlns:a16="http://schemas.microsoft.com/office/drawing/2014/main" id="{4BC85184-0504-8AE7-DF1B-42584895B0FF}"/>
              </a:ext>
            </a:extLst>
          </p:cNvPr>
          <p:cNvSpPr txBox="1"/>
          <p:nvPr/>
        </p:nvSpPr>
        <p:spPr>
          <a:xfrm>
            <a:off x="1621389" y="4864179"/>
            <a:ext cx="1617586" cy="57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Oswald"/>
                <a:sym typeface="Oswald"/>
              </a:rPr>
              <a:t>169</a:t>
            </a:r>
            <a:endParaRPr sz="3600" b="1" dirty="0">
              <a:solidFill>
                <a:schemeClr val="lt1"/>
              </a:solidFill>
              <a:latin typeface="Oswald"/>
              <a:sym typeface="Oswald"/>
            </a:endParaRPr>
          </a:p>
        </p:txBody>
      </p:sp>
      <p:cxnSp>
        <p:nvCxnSpPr>
          <p:cNvPr id="18" name="Google Shape;320;p42">
            <a:extLst>
              <a:ext uri="{FF2B5EF4-FFF2-40B4-BE49-F238E27FC236}">
                <a16:creationId xmlns:a16="http://schemas.microsoft.com/office/drawing/2014/main" id="{8FD11847-61FC-07CB-9C77-D2CD62FB4BF5}"/>
              </a:ext>
            </a:extLst>
          </p:cNvPr>
          <p:cNvCxnSpPr/>
          <p:nvPr/>
        </p:nvCxnSpPr>
        <p:spPr>
          <a:xfrm>
            <a:off x="2251830" y="4751123"/>
            <a:ext cx="871061" cy="0"/>
          </a:xfrm>
          <a:prstGeom prst="straightConnector1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</p:cxnSp>
      <p:cxnSp>
        <p:nvCxnSpPr>
          <p:cNvPr id="19" name="Google Shape;321;p42">
            <a:extLst>
              <a:ext uri="{FF2B5EF4-FFF2-40B4-BE49-F238E27FC236}">
                <a16:creationId xmlns:a16="http://schemas.microsoft.com/office/drawing/2014/main" id="{F246F49C-B73A-6579-103D-8C4A545A0596}"/>
              </a:ext>
            </a:extLst>
          </p:cNvPr>
          <p:cNvCxnSpPr/>
          <p:nvPr/>
        </p:nvCxnSpPr>
        <p:spPr>
          <a:xfrm>
            <a:off x="3278529" y="2909538"/>
            <a:ext cx="871061" cy="0"/>
          </a:xfrm>
          <a:prstGeom prst="straightConnector1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</p:cxnSp>
      <p:cxnSp>
        <p:nvCxnSpPr>
          <p:cNvPr id="20" name="Google Shape;322;p42">
            <a:extLst>
              <a:ext uri="{FF2B5EF4-FFF2-40B4-BE49-F238E27FC236}">
                <a16:creationId xmlns:a16="http://schemas.microsoft.com/office/drawing/2014/main" id="{B538080F-5071-D585-0FEE-C9A0460CA34C}"/>
              </a:ext>
            </a:extLst>
          </p:cNvPr>
          <p:cNvCxnSpPr/>
          <p:nvPr/>
        </p:nvCxnSpPr>
        <p:spPr>
          <a:xfrm>
            <a:off x="8173312" y="2909538"/>
            <a:ext cx="871061" cy="0"/>
          </a:xfrm>
          <a:prstGeom prst="straightConnector1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</p:cxnSp>
      <p:cxnSp>
        <p:nvCxnSpPr>
          <p:cNvPr id="21" name="Google Shape;323;p42">
            <a:extLst>
              <a:ext uri="{FF2B5EF4-FFF2-40B4-BE49-F238E27FC236}">
                <a16:creationId xmlns:a16="http://schemas.microsoft.com/office/drawing/2014/main" id="{B05446DE-B801-CE4C-2085-B58D44370982}"/>
              </a:ext>
            </a:extLst>
          </p:cNvPr>
          <p:cNvCxnSpPr/>
          <p:nvPr/>
        </p:nvCxnSpPr>
        <p:spPr>
          <a:xfrm>
            <a:off x="9069109" y="4751109"/>
            <a:ext cx="871061" cy="0"/>
          </a:xfrm>
          <a:prstGeom prst="straightConnector1">
            <a:avLst/>
          </a:prstGeom>
          <a:noFill/>
          <a:ln w="19050" cap="flat" cmpd="sng">
            <a:solidFill>
              <a:srgbClr val="FF64FF"/>
            </a:solidFill>
            <a:prstDash val="solid"/>
            <a:round/>
            <a:headEnd type="none" w="sm" len="sm"/>
            <a:tailEnd type="none" w="sm" len="sm"/>
          </a:ln>
          <a:effectLst>
            <a:glow>
              <a:srgbClr val="FF26C0"/>
            </a:glow>
            <a:outerShdw blurRad="71438" algn="bl" rotWithShape="0">
              <a:schemeClr val="lt1">
                <a:alpha val="57000"/>
              </a:schemeClr>
            </a:outerShdw>
          </a:effectLst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B0D587-9FD5-B86F-2C45-44EE3E4AC729}"/>
              </a:ext>
            </a:extLst>
          </p:cNvPr>
          <p:cNvGrpSpPr/>
          <p:nvPr/>
        </p:nvGrpSpPr>
        <p:grpSpPr>
          <a:xfrm>
            <a:off x="8009101" y="4483096"/>
            <a:ext cx="655638" cy="655721"/>
            <a:chOff x="8009101" y="4483096"/>
            <a:chExt cx="655638" cy="655721"/>
          </a:xfrm>
        </p:grpSpPr>
        <p:sp>
          <p:nvSpPr>
            <p:cNvPr id="23" name="Google Shape;299;p42">
              <a:extLst>
                <a:ext uri="{FF2B5EF4-FFF2-40B4-BE49-F238E27FC236}">
                  <a16:creationId xmlns:a16="http://schemas.microsoft.com/office/drawing/2014/main" id="{166C8DE7-9976-7AE9-C364-35708BED224B}"/>
                </a:ext>
              </a:extLst>
            </p:cNvPr>
            <p:cNvSpPr/>
            <p:nvPr/>
          </p:nvSpPr>
          <p:spPr>
            <a:xfrm>
              <a:off x="8009101" y="4483096"/>
              <a:ext cx="655638" cy="655721"/>
            </a:xfrm>
            <a:prstGeom prst="ellipse">
              <a:avLst/>
            </a:prstGeom>
            <a:noFill/>
            <a:ln w="19050" cap="flat" cmpd="sng">
              <a:solidFill>
                <a:srgbClr val="FF64FF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24" name="Graphic 23" descr="Children with solid fill">
              <a:extLst>
                <a:ext uri="{FF2B5EF4-FFF2-40B4-BE49-F238E27FC236}">
                  <a16:creationId xmlns:a16="http://schemas.microsoft.com/office/drawing/2014/main" id="{C67416E0-F15C-FFAE-D8B2-1F3386EBB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11920" y="4585956"/>
              <a:ext cx="450000" cy="450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8CFA0ED-6E71-225E-7B4D-3577FB13F2BF}"/>
              </a:ext>
            </a:extLst>
          </p:cNvPr>
          <p:cNvGrpSpPr/>
          <p:nvPr/>
        </p:nvGrpSpPr>
        <p:grpSpPr>
          <a:xfrm>
            <a:off x="7115389" y="2651384"/>
            <a:ext cx="655638" cy="655721"/>
            <a:chOff x="7115389" y="2651384"/>
            <a:chExt cx="655638" cy="655721"/>
          </a:xfrm>
        </p:grpSpPr>
        <p:sp>
          <p:nvSpPr>
            <p:cNvPr id="26" name="Google Shape;295;p42">
              <a:extLst>
                <a:ext uri="{FF2B5EF4-FFF2-40B4-BE49-F238E27FC236}">
                  <a16:creationId xmlns:a16="http://schemas.microsoft.com/office/drawing/2014/main" id="{4C8DE68E-9032-BFEC-A8DA-22758920C0A8}"/>
                </a:ext>
              </a:extLst>
            </p:cNvPr>
            <p:cNvSpPr/>
            <p:nvPr/>
          </p:nvSpPr>
          <p:spPr>
            <a:xfrm>
              <a:off x="7115389" y="2651384"/>
              <a:ext cx="655638" cy="655721"/>
            </a:xfrm>
            <a:prstGeom prst="ellipse">
              <a:avLst/>
            </a:prstGeom>
            <a:noFill/>
            <a:ln w="19050" cap="flat" cmpd="sng">
              <a:solidFill>
                <a:srgbClr val="FF64FF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aphic 32" descr="Earth globe: Americas with solid fill">
              <a:extLst>
                <a:ext uri="{FF2B5EF4-FFF2-40B4-BE49-F238E27FC236}">
                  <a16:creationId xmlns:a16="http://schemas.microsoft.com/office/drawing/2014/main" id="{3A4E12F7-3B0D-F8E4-9971-2DE421D4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18208" y="2761665"/>
              <a:ext cx="450000" cy="450000"/>
            </a:xfrm>
            <a:prstGeom prst="rect">
              <a:avLst/>
            </a:prstGeom>
          </p:spPr>
        </p:pic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80F511-6690-B283-52CC-8AAB494A406A}"/>
              </a:ext>
            </a:extLst>
          </p:cNvPr>
          <p:cNvCxnSpPr>
            <a:cxnSpLocks/>
          </p:cNvCxnSpPr>
          <p:nvPr/>
        </p:nvCxnSpPr>
        <p:spPr>
          <a:xfrm flipV="1">
            <a:off x="3821771" y="3890714"/>
            <a:ext cx="3624916" cy="6791"/>
          </a:xfrm>
          <a:prstGeom prst="lin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algn="bl" rotWithShape="0">
              <a:schemeClr val="accent1">
                <a:alpha val="57000"/>
              </a:schemeClr>
            </a:outerShdw>
          </a:effec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4B678F-F351-1701-A138-1D0DD1A3324F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821771" y="3886446"/>
            <a:ext cx="0" cy="590400"/>
          </a:xfrm>
          <a:prstGeom prst="lin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algn="bl" rotWithShape="0">
              <a:schemeClr val="accent1">
                <a:alpha val="57000"/>
              </a:schemeClr>
            </a:outerShdw>
          </a:effectLst>
        </p:spPr>
      </p:cxnSp>
      <p:sp>
        <p:nvSpPr>
          <p:cNvPr id="36" name="Google Shape;307;p42">
            <a:extLst>
              <a:ext uri="{FF2B5EF4-FFF2-40B4-BE49-F238E27FC236}">
                <a16:creationId xmlns:a16="http://schemas.microsoft.com/office/drawing/2014/main" id="{A433FE2D-4EEC-E668-EDA2-78D6EC8D57F8}"/>
              </a:ext>
            </a:extLst>
          </p:cNvPr>
          <p:cNvSpPr txBox="1"/>
          <p:nvPr/>
        </p:nvSpPr>
        <p:spPr>
          <a:xfrm>
            <a:off x="3657302" y="481531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DATA OVERVIEW</a:t>
            </a:r>
            <a:endParaRPr dirty="0">
              <a:sym typeface="Oswald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6CF4386-A989-69BB-7FA0-6F1DCAAB179F}"/>
              </a:ext>
            </a:extLst>
          </p:cNvPr>
          <p:cNvGrpSpPr/>
          <p:nvPr/>
        </p:nvGrpSpPr>
        <p:grpSpPr>
          <a:xfrm>
            <a:off x="3493952" y="4483096"/>
            <a:ext cx="655638" cy="655721"/>
            <a:chOff x="3493952" y="4483096"/>
            <a:chExt cx="655638" cy="655721"/>
          </a:xfrm>
        </p:grpSpPr>
        <p:sp>
          <p:nvSpPr>
            <p:cNvPr id="29" name="Google Shape;297;p42">
              <a:extLst>
                <a:ext uri="{FF2B5EF4-FFF2-40B4-BE49-F238E27FC236}">
                  <a16:creationId xmlns:a16="http://schemas.microsoft.com/office/drawing/2014/main" id="{834001E8-E637-509A-49F7-2D4939884DFF}"/>
                </a:ext>
              </a:extLst>
            </p:cNvPr>
            <p:cNvSpPr/>
            <p:nvPr/>
          </p:nvSpPr>
          <p:spPr>
            <a:xfrm>
              <a:off x="3493952" y="4483096"/>
              <a:ext cx="655638" cy="655721"/>
            </a:xfrm>
            <a:prstGeom prst="ellipse">
              <a:avLst/>
            </a:prstGeom>
            <a:noFill/>
            <a:ln w="19050" cap="flat" cmpd="sng">
              <a:solidFill>
                <a:srgbClr val="FF64FF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3" name="Graphic 2" descr="List with solid fill">
              <a:extLst>
                <a:ext uri="{FF2B5EF4-FFF2-40B4-BE49-F238E27FC236}">
                  <a16:creationId xmlns:a16="http://schemas.microsoft.com/office/drawing/2014/main" id="{3D56A278-35CF-0D10-46D8-AF3059E09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6730" y="4577183"/>
              <a:ext cx="450000" cy="4500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A8FE4F2-D745-DBC0-4129-B9B92D0CCBAE}"/>
              </a:ext>
            </a:extLst>
          </p:cNvPr>
          <p:cNvGrpSpPr/>
          <p:nvPr/>
        </p:nvGrpSpPr>
        <p:grpSpPr>
          <a:xfrm>
            <a:off x="4550609" y="2651384"/>
            <a:ext cx="655638" cy="655721"/>
            <a:chOff x="4550609" y="2651384"/>
            <a:chExt cx="655638" cy="655721"/>
          </a:xfrm>
        </p:grpSpPr>
        <p:sp>
          <p:nvSpPr>
            <p:cNvPr id="32" name="Google Shape;293;p42">
              <a:extLst>
                <a:ext uri="{FF2B5EF4-FFF2-40B4-BE49-F238E27FC236}">
                  <a16:creationId xmlns:a16="http://schemas.microsoft.com/office/drawing/2014/main" id="{4ED7CF7A-2AF8-CF65-F922-351622545351}"/>
                </a:ext>
              </a:extLst>
            </p:cNvPr>
            <p:cNvSpPr/>
            <p:nvPr/>
          </p:nvSpPr>
          <p:spPr>
            <a:xfrm>
              <a:off x="4550609" y="2651384"/>
              <a:ext cx="655638" cy="655721"/>
            </a:xfrm>
            <a:prstGeom prst="ellipse">
              <a:avLst/>
            </a:prstGeom>
            <a:noFill/>
            <a:ln w="19050" cap="flat" cmpd="sng">
              <a:solidFill>
                <a:srgbClr val="FF64FF"/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rgbClr val="FF26C0"/>
              </a:glow>
              <a:outerShdw blurRad="71438" algn="bl" rotWithShape="0">
                <a:schemeClr val="lt1">
                  <a:alpha val="5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" name="Graphic 39" descr="Lightbulb and gear with solid fill">
              <a:extLst>
                <a:ext uri="{FF2B5EF4-FFF2-40B4-BE49-F238E27FC236}">
                  <a16:creationId xmlns:a16="http://schemas.microsoft.com/office/drawing/2014/main" id="{9C04782A-CCA4-7350-C06E-8AA3333AD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49716" y="2754244"/>
              <a:ext cx="450000" cy="45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51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5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232">
            <a:extLst>
              <a:ext uri="{FF2B5EF4-FFF2-40B4-BE49-F238E27FC236}">
                <a16:creationId xmlns:a16="http://schemas.microsoft.com/office/drawing/2014/main" id="{EB712AB1-36D0-CB15-DFE7-0ADFF61183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Google Shape;307;p42">
            <a:extLst>
              <a:ext uri="{FF2B5EF4-FFF2-40B4-BE49-F238E27FC236}">
                <a16:creationId xmlns:a16="http://schemas.microsoft.com/office/drawing/2014/main" id="{85401D7E-7580-80F9-041B-F24632FE4BFF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PERFORMANCE ANALYSIS </a:t>
            </a:r>
            <a:endParaRPr dirty="0">
              <a:sym typeface="Oswald"/>
            </a:endParaRPr>
          </a:p>
        </p:txBody>
      </p:sp>
      <p:sp>
        <p:nvSpPr>
          <p:cNvPr id="3" name="Google Shape;307;p42">
            <a:extLst>
              <a:ext uri="{FF2B5EF4-FFF2-40B4-BE49-F238E27FC236}">
                <a16:creationId xmlns:a16="http://schemas.microsoft.com/office/drawing/2014/main" id="{E05D5DE4-2BA4-437F-BF73-A2BF85063884}"/>
              </a:ext>
            </a:extLst>
          </p:cNvPr>
          <p:cNvSpPr txBox="1"/>
          <p:nvPr/>
        </p:nvSpPr>
        <p:spPr>
          <a:xfrm>
            <a:off x="3270213" y="756584"/>
            <a:ext cx="5651574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TOTAL NO. OF PROJECTS BASED ON OUTCOME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2086D10-2017-DE2B-49C8-CD9D97C7C2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3945639"/>
              </p:ext>
            </p:extLst>
          </p:nvPr>
        </p:nvGraphicFramePr>
        <p:xfrm>
          <a:off x="3479765" y="1503151"/>
          <a:ext cx="5232469" cy="4598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2816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Graphic spid="5" grpId="1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232">
            <a:extLst>
              <a:ext uri="{FF2B5EF4-FFF2-40B4-BE49-F238E27FC236}">
                <a16:creationId xmlns:a16="http://schemas.microsoft.com/office/drawing/2014/main" id="{EB712AB1-36D0-CB15-DFE7-0ADFF61183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4E9F14B-3F68-6470-FA8B-FEDA4C6668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026599"/>
              </p:ext>
            </p:extLst>
          </p:nvPr>
        </p:nvGraphicFramePr>
        <p:xfrm>
          <a:off x="220687" y="1627632"/>
          <a:ext cx="7287017" cy="4916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Google Shape;307;p42">
            <a:extLst>
              <a:ext uri="{FF2B5EF4-FFF2-40B4-BE49-F238E27FC236}">
                <a16:creationId xmlns:a16="http://schemas.microsoft.com/office/drawing/2014/main" id="{85401D7E-7580-80F9-041B-F24632FE4BFF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PERFORMANCE ANALYSIS </a:t>
            </a:r>
            <a:endParaRPr dirty="0">
              <a:sym typeface="Oswald"/>
            </a:endParaRPr>
          </a:p>
        </p:txBody>
      </p:sp>
      <p:sp>
        <p:nvSpPr>
          <p:cNvPr id="3" name="Google Shape;307;p42">
            <a:extLst>
              <a:ext uri="{FF2B5EF4-FFF2-40B4-BE49-F238E27FC236}">
                <a16:creationId xmlns:a16="http://schemas.microsoft.com/office/drawing/2014/main" id="{E05D5DE4-2BA4-437F-BF73-A2BF85063884}"/>
              </a:ext>
            </a:extLst>
          </p:cNvPr>
          <p:cNvSpPr txBox="1"/>
          <p:nvPr/>
        </p:nvSpPr>
        <p:spPr>
          <a:xfrm>
            <a:off x="3270213" y="756584"/>
            <a:ext cx="5651574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TOTAL NO. OF PROJECTS BASED ON LOCATIONS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CE50E-DDC8-C049-EB7C-783FD72F413B}"/>
              </a:ext>
            </a:extLst>
          </p:cNvPr>
          <p:cNvSpPr txBox="1"/>
          <p:nvPr/>
        </p:nvSpPr>
        <p:spPr>
          <a:xfrm>
            <a:off x="8739118" y="2136339"/>
            <a:ext cx="31793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Los Angeles, New York, London, Chicago etc secures Highest no of projects.</a:t>
            </a:r>
          </a:p>
          <a:p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Cities in the list are highly metropolitan and plays key role in Entertainment, Tech and Start-up sectors</a:t>
            </a:r>
            <a:endParaRPr lang="en-US" dirty="0">
              <a:solidFill>
                <a:schemeClr val="bg1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0753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6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6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6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6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6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6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6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6">
                                            <p:graphicEl>
                                              <a:chart seriesIdx="0" categoryIdx="8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6">
                                            <p:graphicEl>
                                              <a:chart seriesIdx="0" categoryIdx="9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categoryEl"/>
        </p:bldSub>
      </p:bldGraphic>
      <p:bldP spid="2" grpId="0"/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232">
            <a:extLst>
              <a:ext uri="{FF2B5EF4-FFF2-40B4-BE49-F238E27FC236}">
                <a16:creationId xmlns:a16="http://schemas.microsoft.com/office/drawing/2014/main" id="{EB712AB1-36D0-CB15-DFE7-0ADFF61183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Google Shape;307;p42">
            <a:extLst>
              <a:ext uri="{FF2B5EF4-FFF2-40B4-BE49-F238E27FC236}">
                <a16:creationId xmlns:a16="http://schemas.microsoft.com/office/drawing/2014/main" id="{85401D7E-7580-80F9-041B-F24632FE4BFF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PERFORMANCE ANALYSIS </a:t>
            </a:r>
            <a:endParaRPr dirty="0">
              <a:sym typeface="Oswald"/>
            </a:endParaRPr>
          </a:p>
        </p:txBody>
      </p:sp>
      <p:sp>
        <p:nvSpPr>
          <p:cNvPr id="3" name="Google Shape;307;p42">
            <a:extLst>
              <a:ext uri="{FF2B5EF4-FFF2-40B4-BE49-F238E27FC236}">
                <a16:creationId xmlns:a16="http://schemas.microsoft.com/office/drawing/2014/main" id="{E05D5DE4-2BA4-437F-BF73-A2BF85063884}"/>
              </a:ext>
            </a:extLst>
          </p:cNvPr>
          <p:cNvSpPr txBox="1"/>
          <p:nvPr/>
        </p:nvSpPr>
        <p:spPr>
          <a:xfrm>
            <a:off x="3270213" y="756584"/>
            <a:ext cx="5651574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TOTAL NO. OF PROJECTS BASED ON CATEGORY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1387311-28F7-355A-80C9-23757143B5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3653672"/>
              </p:ext>
            </p:extLst>
          </p:nvPr>
        </p:nvGraphicFramePr>
        <p:xfrm>
          <a:off x="2526228" y="1483264"/>
          <a:ext cx="7139544" cy="5061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4918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232">
            <a:extLst>
              <a:ext uri="{FF2B5EF4-FFF2-40B4-BE49-F238E27FC236}">
                <a16:creationId xmlns:a16="http://schemas.microsoft.com/office/drawing/2014/main" id="{EB712AB1-36D0-CB15-DFE7-0ADFF61183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Google Shape;307;p42">
            <a:extLst>
              <a:ext uri="{FF2B5EF4-FFF2-40B4-BE49-F238E27FC236}">
                <a16:creationId xmlns:a16="http://schemas.microsoft.com/office/drawing/2014/main" id="{85401D7E-7580-80F9-041B-F24632FE4BFF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PERFORMANCE ANALYSIS </a:t>
            </a:r>
            <a:endParaRPr dirty="0">
              <a:sym typeface="Oswald"/>
            </a:endParaRPr>
          </a:p>
        </p:txBody>
      </p:sp>
      <p:sp>
        <p:nvSpPr>
          <p:cNvPr id="3" name="Google Shape;307;p42">
            <a:extLst>
              <a:ext uri="{FF2B5EF4-FFF2-40B4-BE49-F238E27FC236}">
                <a16:creationId xmlns:a16="http://schemas.microsoft.com/office/drawing/2014/main" id="{E05D5DE4-2BA4-437F-BF73-A2BF85063884}"/>
              </a:ext>
            </a:extLst>
          </p:cNvPr>
          <p:cNvSpPr txBox="1"/>
          <p:nvPr/>
        </p:nvSpPr>
        <p:spPr>
          <a:xfrm>
            <a:off x="3270213" y="756584"/>
            <a:ext cx="5651574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TOTAL NO. OF PROJECTS BASED ON CATEGORY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3B2F83D-E6AB-FC81-791F-944ACC4F2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9405016"/>
              </p:ext>
            </p:extLst>
          </p:nvPr>
        </p:nvGraphicFramePr>
        <p:xfrm>
          <a:off x="2526228" y="1483264"/>
          <a:ext cx="7139544" cy="5061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04050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303D684-FCA5-204C-2222-E11BB64A77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444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F0CA5-CF0B-F550-4F75-D76280FE5707}"/>
              </a:ext>
            </a:extLst>
          </p:cNvPr>
          <p:cNvSpPr txBox="1"/>
          <p:nvPr/>
        </p:nvSpPr>
        <p:spPr>
          <a:xfrm>
            <a:off x="7559712" y="2891327"/>
            <a:ext cx="3975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Massive growth between 2012–2015, followed by a slowdown,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"/>
              </a:rPr>
              <a:t>2014 records highest no. of project created on the platform</a:t>
            </a:r>
            <a:endParaRPr lang="en-US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13" name="Google Shape;307;p42">
            <a:extLst>
              <a:ext uri="{FF2B5EF4-FFF2-40B4-BE49-F238E27FC236}">
                <a16:creationId xmlns:a16="http://schemas.microsoft.com/office/drawing/2014/main" id="{404DBC74-62F3-60A9-169C-F3A7BE9556B3}"/>
              </a:ext>
            </a:extLst>
          </p:cNvPr>
          <p:cNvSpPr txBox="1"/>
          <p:nvPr/>
        </p:nvSpPr>
        <p:spPr>
          <a:xfrm>
            <a:off x="3657302" y="313407"/>
            <a:ext cx="4877397" cy="4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swald"/>
              </a:defRPr>
            </a:lvl1pPr>
          </a:lstStyle>
          <a:p>
            <a:pPr algn="ctr"/>
            <a:r>
              <a:rPr lang="en-US" dirty="0">
                <a:sym typeface="Oswald"/>
              </a:rPr>
              <a:t>PERFORMANCE ANALYSIS </a:t>
            </a:r>
            <a:endParaRPr dirty="0">
              <a:sym typeface="Oswald"/>
            </a:endParaRPr>
          </a:p>
        </p:txBody>
      </p:sp>
      <p:sp>
        <p:nvSpPr>
          <p:cNvPr id="14" name="Google Shape;307;p42">
            <a:extLst>
              <a:ext uri="{FF2B5EF4-FFF2-40B4-BE49-F238E27FC236}">
                <a16:creationId xmlns:a16="http://schemas.microsoft.com/office/drawing/2014/main" id="{F32A3522-7B8F-3305-E2C7-3A01D1936F0E}"/>
              </a:ext>
            </a:extLst>
          </p:cNvPr>
          <p:cNvSpPr txBox="1"/>
          <p:nvPr/>
        </p:nvSpPr>
        <p:spPr>
          <a:xfrm>
            <a:off x="3464994" y="773737"/>
            <a:ext cx="5262012" cy="28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"/>
                <a:sym typeface="Oswald"/>
              </a:rPr>
              <a:t>TOTAL NO. OF PROJECT  BY YEAR</a:t>
            </a:r>
            <a:endParaRPr dirty="0">
              <a:solidFill>
                <a:schemeClr val="lt1"/>
              </a:solidFill>
              <a:latin typeface=""/>
              <a:sym typeface="Oswald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766BA17-CD3F-D79F-526C-780BE391DF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6691842"/>
              </p:ext>
            </p:extLst>
          </p:nvPr>
        </p:nvGraphicFramePr>
        <p:xfrm>
          <a:off x="656784" y="1506279"/>
          <a:ext cx="6572250" cy="4849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0839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Graphic spid="5" grpId="0" uiExpand="1">
        <p:bldSub>
          <a:bldChart bld="category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1271</Words>
  <Application>Microsoft Macintosh PowerPoint</Application>
  <PresentationFormat>Widescreen</PresentationFormat>
  <Paragraphs>299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Franklin Gothic Medium</vt:lpstr>
      <vt:lpstr>Montserrat ExtraBold</vt:lpstr>
      <vt:lpstr>Oswald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Suyash Madale</dc:creator>
  <cp:lastModifiedBy>Suyash Madale</cp:lastModifiedBy>
  <cp:revision>26</cp:revision>
  <dcterms:created xsi:type="dcterms:W3CDTF">2025-07-24T17:26:08Z</dcterms:created>
  <dcterms:modified xsi:type="dcterms:W3CDTF">2025-07-28T10:43:01Z</dcterms:modified>
</cp:coreProperties>
</file>